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FFD0-6D05-4C2C-98D2-41A2FAE90C7B}" type="datetimeFigureOut">
              <a:rPr lang="ru-RU" smtClean="0"/>
              <a:t>03.07.2019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FC41-9062-4181-B59F-08ECFCB2C5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539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FFD0-6D05-4C2C-98D2-41A2FAE90C7B}" type="datetimeFigureOut">
              <a:rPr lang="ru-RU" smtClean="0"/>
              <a:t>03.07.2019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FC41-9062-4181-B59F-08ECFCB2C5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847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FFD0-6D05-4C2C-98D2-41A2FAE90C7B}" type="datetimeFigureOut">
              <a:rPr lang="ru-RU" smtClean="0"/>
              <a:t>03.07.2019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FC41-9062-4181-B59F-08ECFCB2C5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528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FFD0-6D05-4C2C-98D2-41A2FAE90C7B}" type="datetimeFigureOut">
              <a:rPr lang="ru-RU" smtClean="0"/>
              <a:t>03.07.2019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FC41-9062-4181-B59F-08ECFCB2C5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626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FFD0-6D05-4C2C-98D2-41A2FAE90C7B}" type="datetimeFigureOut">
              <a:rPr lang="ru-RU" smtClean="0"/>
              <a:t>03.07.2019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FC41-9062-4181-B59F-08ECFCB2C5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70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FFD0-6D05-4C2C-98D2-41A2FAE90C7B}" type="datetimeFigureOut">
              <a:rPr lang="ru-RU" smtClean="0"/>
              <a:t>03.07.2019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FC41-9062-4181-B59F-08ECFCB2C5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265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FFD0-6D05-4C2C-98D2-41A2FAE90C7B}" type="datetimeFigureOut">
              <a:rPr lang="ru-RU" smtClean="0"/>
              <a:t>03.07.2019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FC41-9062-4181-B59F-08ECFCB2C5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87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FFD0-6D05-4C2C-98D2-41A2FAE90C7B}" type="datetimeFigureOut">
              <a:rPr lang="ru-RU" smtClean="0"/>
              <a:t>03.07.2019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FC41-9062-4181-B59F-08ECFCB2C5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899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FFD0-6D05-4C2C-98D2-41A2FAE90C7B}" type="datetimeFigureOut">
              <a:rPr lang="ru-RU" smtClean="0"/>
              <a:t>03.07.2019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FC41-9062-4181-B59F-08ECFCB2C5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061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FFD0-6D05-4C2C-98D2-41A2FAE90C7B}" type="datetimeFigureOut">
              <a:rPr lang="ru-RU" smtClean="0"/>
              <a:t>03.07.2019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FC41-9062-4181-B59F-08ECFCB2C5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638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FFD0-6D05-4C2C-98D2-41A2FAE90C7B}" type="datetimeFigureOut">
              <a:rPr lang="ru-RU" smtClean="0"/>
              <a:t>03.07.2019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FC41-9062-4181-B59F-08ECFCB2C5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069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6FFD0-6D05-4C2C-98D2-41A2FAE90C7B}" type="datetimeFigureOut">
              <a:rPr lang="ru-RU" smtClean="0"/>
              <a:t>03.07.2019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BFC41-9062-4181-B59F-08ECFCB2C5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21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71677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10521" y="2261940"/>
            <a:ext cx="935595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Картотека подвижных игр по ПДД</a:t>
            </a:r>
            <a:endParaRPr lang="ru-RU" sz="4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01201" y="3609482"/>
            <a:ext cx="6165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Воспитатель 1 квалификационной категории Нестерова И.А. </a:t>
            </a:r>
          </a:p>
          <a:p>
            <a:pPr algn="ctr"/>
            <a:r>
              <a:rPr lang="ru-RU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МБДОУ «Детский сад №6 – центр развития ребенка» </a:t>
            </a:r>
          </a:p>
          <a:p>
            <a:pPr algn="ctr"/>
            <a:r>
              <a:rPr lang="ru-RU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Г. Сергиев Посад</a:t>
            </a:r>
            <a:endParaRPr lang="ru-RU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9184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02674" y="1737360"/>
            <a:ext cx="850335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i="1" dirty="0"/>
              <a:t>«Светофор»</a:t>
            </a:r>
            <a:endParaRPr lang="ru-RU" sz="2000" dirty="0"/>
          </a:p>
          <a:p>
            <a:pPr algn="ctr"/>
            <a:r>
              <a:rPr lang="ru-RU" sz="2000" b="1" dirty="0"/>
              <a:t>Цель:</a:t>
            </a:r>
            <a:r>
              <a:rPr lang="ru-RU" sz="2000" dirty="0"/>
              <a:t> учить соотносить действия с цветом светофора, развивать внимание, </a:t>
            </a:r>
            <a:endParaRPr lang="ru-RU" sz="2000" dirty="0" smtClean="0"/>
          </a:p>
          <a:p>
            <a:pPr algn="ctr"/>
            <a:r>
              <a:rPr lang="ru-RU" sz="2000" dirty="0" smtClean="0"/>
              <a:t>зрительное </a:t>
            </a:r>
            <a:r>
              <a:rPr lang="ru-RU" sz="2000" dirty="0"/>
              <a:t>восприятие, мышление, сообразительность.</a:t>
            </a:r>
          </a:p>
          <a:p>
            <a:pPr algn="ctr"/>
            <a:r>
              <a:rPr lang="ru-RU" sz="2000" b="1" dirty="0"/>
              <a:t>Материал:</a:t>
            </a:r>
            <a:r>
              <a:rPr lang="ru-RU" sz="2000" dirty="0"/>
              <a:t> круги красного, желтого, зеленого цвета.</a:t>
            </a:r>
          </a:p>
          <a:p>
            <a:pPr algn="ctr"/>
            <a:r>
              <a:rPr lang="ru-RU" sz="2000" b="1" dirty="0"/>
              <a:t>Ход игры:</a:t>
            </a:r>
            <a:endParaRPr lang="ru-RU" sz="2000" dirty="0"/>
          </a:p>
          <a:p>
            <a:pPr algn="ctr"/>
            <a:r>
              <a:rPr lang="ru-RU" sz="2000" dirty="0"/>
              <a:t>Воспитатель показывает кружок, а дети выполняете действия:</a:t>
            </a:r>
          </a:p>
          <a:p>
            <a:pPr algn="ctr"/>
            <a:r>
              <a:rPr lang="ru-RU" sz="2000" dirty="0" smtClean="0"/>
              <a:t>красный </a:t>
            </a:r>
            <a:r>
              <a:rPr lang="ru-RU" sz="2000" dirty="0"/>
              <a:t>– </a:t>
            </a:r>
            <a:r>
              <a:rPr lang="ru-RU" sz="2000" i="1" dirty="0"/>
              <a:t>молчат;</a:t>
            </a:r>
            <a:endParaRPr lang="ru-RU" sz="2000" dirty="0"/>
          </a:p>
          <a:p>
            <a:pPr algn="ctr"/>
            <a:r>
              <a:rPr lang="ru-RU" sz="2000" dirty="0" smtClean="0"/>
              <a:t>желтый </a:t>
            </a:r>
            <a:r>
              <a:rPr lang="ru-RU" sz="2000" dirty="0"/>
              <a:t>– </a:t>
            </a:r>
            <a:r>
              <a:rPr lang="ru-RU" sz="2000" i="1" dirty="0"/>
              <a:t>хлопают в ладоши;</a:t>
            </a:r>
            <a:endParaRPr lang="ru-RU" sz="2000" dirty="0"/>
          </a:p>
          <a:p>
            <a:pPr algn="ctr"/>
            <a:r>
              <a:rPr lang="ru-RU" sz="2000" dirty="0" smtClean="0"/>
              <a:t>зеленый </a:t>
            </a:r>
            <a:r>
              <a:rPr lang="ru-RU" sz="2000" dirty="0"/>
              <a:t>– </a:t>
            </a:r>
            <a:r>
              <a:rPr lang="ru-RU" sz="2000" i="1" dirty="0"/>
              <a:t>топают ногами.</a:t>
            </a:r>
            <a:endParaRPr lang="ru-RU" sz="2000" dirty="0"/>
          </a:p>
          <a:p>
            <a:pPr algn="ctr"/>
            <a:r>
              <a:rPr lang="ru-RU" sz="2000" dirty="0" smtClean="0"/>
              <a:t> </a:t>
            </a:r>
            <a:r>
              <a:rPr lang="ru-RU" sz="2000" dirty="0"/>
              <a:t>на красный цвет – </a:t>
            </a:r>
            <a:r>
              <a:rPr lang="ru-RU" sz="2000" i="1" dirty="0"/>
              <a:t>делают шаг назад,</a:t>
            </a:r>
            <a:endParaRPr lang="ru-RU" sz="2000" dirty="0"/>
          </a:p>
          <a:p>
            <a:pPr algn="ctr"/>
            <a:r>
              <a:rPr lang="ru-RU" sz="2000" dirty="0" smtClean="0"/>
              <a:t> </a:t>
            </a:r>
            <a:r>
              <a:rPr lang="ru-RU" sz="2000" dirty="0"/>
              <a:t>на желтый – </a:t>
            </a:r>
            <a:r>
              <a:rPr lang="ru-RU" sz="2000" i="1" dirty="0"/>
              <a:t>приседают,</a:t>
            </a:r>
            <a:endParaRPr lang="ru-RU" sz="2000" dirty="0"/>
          </a:p>
          <a:p>
            <a:pPr algn="ctr"/>
            <a:r>
              <a:rPr lang="ru-RU" sz="2000" dirty="0" smtClean="0"/>
              <a:t> </a:t>
            </a:r>
            <a:r>
              <a:rPr lang="ru-RU" sz="2000" dirty="0"/>
              <a:t>на зелёный – </a:t>
            </a:r>
            <a:r>
              <a:rPr lang="ru-RU" sz="2000" i="1" dirty="0"/>
              <a:t>маршируют на месте.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29175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61288" y="1228397"/>
            <a:ext cx="9060494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i="1" dirty="0"/>
              <a:t>«Цветные автомобили»</a:t>
            </a:r>
            <a:endParaRPr lang="ru-RU" sz="2000" dirty="0"/>
          </a:p>
          <a:p>
            <a:pPr algn="ctr"/>
            <a:r>
              <a:rPr lang="ru-RU" sz="2000" b="1" dirty="0"/>
              <a:t>Цель:</a:t>
            </a:r>
            <a:r>
              <a:rPr lang="ru-RU" sz="2000" dirty="0"/>
              <a:t> закрепить цвета светофора (красный, желтый, зеленый), упражнять детей </a:t>
            </a:r>
            <a:endParaRPr lang="ru-RU" sz="2000" dirty="0" smtClean="0"/>
          </a:p>
          <a:p>
            <a:pPr algn="ctr"/>
            <a:r>
              <a:rPr lang="ru-RU" sz="2000" dirty="0" smtClean="0"/>
              <a:t>в </a:t>
            </a:r>
            <a:r>
              <a:rPr lang="ru-RU" sz="2000" dirty="0"/>
              <a:t>умении реагировать на цвет, развивать зрительное восприятие и внимание, </a:t>
            </a:r>
            <a:endParaRPr lang="ru-RU" sz="2000" dirty="0" smtClean="0"/>
          </a:p>
          <a:p>
            <a:pPr algn="ctr"/>
            <a:r>
              <a:rPr lang="ru-RU" sz="2000" dirty="0" smtClean="0"/>
              <a:t>ориентировку </a:t>
            </a:r>
            <a:r>
              <a:rPr lang="ru-RU" sz="2000" dirty="0"/>
              <a:t>в пространстве.</a:t>
            </a:r>
          </a:p>
          <a:p>
            <a:pPr algn="ctr"/>
            <a:r>
              <a:rPr lang="ru-RU" sz="2000" b="1" dirty="0"/>
              <a:t>Материал:</a:t>
            </a:r>
            <a:r>
              <a:rPr lang="ru-RU" sz="2000" dirty="0"/>
              <a:t> рули красного, желтого, зеленого цвета, сигнальные карточки или </a:t>
            </a:r>
            <a:endParaRPr lang="ru-RU" sz="2000" dirty="0" smtClean="0"/>
          </a:p>
          <a:p>
            <a:pPr algn="ctr"/>
            <a:r>
              <a:rPr lang="ru-RU" sz="2000" dirty="0" smtClean="0"/>
              <a:t>флажки </a:t>
            </a:r>
            <a:r>
              <a:rPr lang="ru-RU" sz="2000" dirty="0"/>
              <a:t>красного, желтого, зеленого цвета.</a:t>
            </a:r>
          </a:p>
          <a:p>
            <a:pPr algn="ctr"/>
            <a:r>
              <a:rPr lang="ru-RU" sz="2000" b="1" dirty="0"/>
              <a:t>Ход игры:</a:t>
            </a:r>
            <a:endParaRPr lang="ru-RU" sz="2000" dirty="0"/>
          </a:p>
          <a:p>
            <a:pPr algn="ctr"/>
            <a:r>
              <a:rPr lang="ru-RU" sz="2000" dirty="0"/>
              <a:t>Дети размещаются вдоль стены или по краю площадки. Они автомобили. </a:t>
            </a:r>
            <a:endParaRPr lang="ru-RU" sz="2000" dirty="0" smtClean="0"/>
          </a:p>
          <a:p>
            <a:pPr algn="ctr"/>
            <a:r>
              <a:rPr lang="ru-RU" sz="2000" dirty="0" smtClean="0"/>
              <a:t>Каждому </a:t>
            </a:r>
            <a:r>
              <a:rPr lang="ru-RU" sz="2000" dirty="0"/>
              <a:t>дается руль разного цвета. Ведущий стоит лицом к играющим с </a:t>
            </a:r>
            <a:endParaRPr lang="ru-RU" sz="2000" dirty="0" smtClean="0"/>
          </a:p>
          <a:p>
            <a:pPr algn="ctr"/>
            <a:r>
              <a:rPr lang="ru-RU" sz="2000" dirty="0" smtClean="0"/>
              <a:t>сигналами </a:t>
            </a:r>
            <a:r>
              <a:rPr lang="ru-RU" sz="2000" dirty="0"/>
              <a:t>такого же цвета как рули. Ведущий поднимает сигнал определенного </a:t>
            </a:r>
            <a:endParaRPr lang="ru-RU" sz="2000" dirty="0" smtClean="0"/>
          </a:p>
          <a:p>
            <a:pPr algn="ctr"/>
            <a:r>
              <a:rPr lang="ru-RU" sz="2000" dirty="0" smtClean="0"/>
              <a:t>цвета</a:t>
            </a:r>
            <a:r>
              <a:rPr lang="ru-RU" sz="2000" dirty="0"/>
              <a:t>. Дети, у которых рули такого же цвета выбегают. Когда ведущий опускает </a:t>
            </a:r>
            <a:endParaRPr lang="ru-RU" sz="2000" dirty="0" smtClean="0"/>
          </a:p>
          <a:p>
            <a:pPr algn="ctr"/>
            <a:r>
              <a:rPr lang="ru-RU" sz="2000" dirty="0" smtClean="0"/>
              <a:t>сигнал</a:t>
            </a:r>
            <a:r>
              <a:rPr lang="ru-RU" sz="2000" dirty="0"/>
              <a:t>, дети останавливаются и идут в свой гараж. Дети во время игры гуляют, </a:t>
            </a:r>
            <a:endParaRPr lang="ru-RU" sz="2000" dirty="0" smtClean="0"/>
          </a:p>
          <a:p>
            <a:pPr algn="ctr"/>
            <a:r>
              <a:rPr lang="ru-RU" sz="2000" dirty="0" smtClean="0"/>
              <a:t>подражая </a:t>
            </a:r>
            <a:r>
              <a:rPr lang="ru-RU" sz="2000" dirty="0"/>
              <a:t>автомобилям, соблюдая ПДД. Затем ведущий поднимает флажок </a:t>
            </a:r>
            <a:endParaRPr lang="ru-RU" sz="2000" dirty="0" smtClean="0"/>
          </a:p>
          <a:p>
            <a:pPr algn="ctr"/>
            <a:r>
              <a:rPr lang="ru-RU" sz="2000" dirty="0" smtClean="0"/>
              <a:t>другого </a:t>
            </a:r>
            <a:r>
              <a:rPr lang="ru-RU" sz="2000" dirty="0"/>
              <a:t>цвета, и игра возобновляется.</a:t>
            </a:r>
          </a:p>
        </p:txBody>
      </p:sp>
    </p:spTree>
    <p:extLst>
      <p:ext uri="{BB962C8B-B14F-4D97-AF65-F5344CB8AC3E}">
        <p14:creationId xmlns:p14="http://schemas.microsoft.com/office/powerpoint/2010/main" val="2502066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6731" y="1593669"/>
            <a:ext cx="9155007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i="1" dirty="0"/>
              <a:t>«Стоп - Идите»</a:t>
            </a:r>
            <a:r>
              <a:rPr lang="ru-RU" sz="2000" b="1" dirty="0"/>
              <a:t> </a:t>
            </a:r>
            <a:endParaRPr lang="ru-RU" sz="2000" dirty="0"/>
          </a:p>
          <a:p>
            <a:pPr algn="ctr"/>
            <a:r>
              <a:rPr lang="ru-RU" sz="2000" b="1" dirty="0"/>
              <a:t>Цель</a:t>
            </a:r>
            <a:r>
              <a:rPr lang="ru-RU" sz="2000" dirty="0"/>
              <a:t>: развивать ловкость, скорость, быстроту реакции, точность движений, </a:t>
            </a:r>
            <a:endParaRPr lang="ru-RU" sz="2000" dirty="0" smtClean="0"/>
          </a:p>
          <a:p>
            <a:pPr algn="ctr"/>
            <a:r>
              <a:rPr lang="ru-RU" sz="2000" dirty="0" smtClean="0"/>
              <a:t>слуховое </a:t>
            </a:r>
            <a:r>
              <a:rPr lang="ru-RU" sz="2000" dirty="0"/>
              <a:t>и зрительное внимание.</a:t>
            </a:r>
          </a:p>
          <a:p>
            <a:pPr algn="ctr"/>
            <a:r>
              <a:rPr lang="ru-RU" sz="2000" b="1" dirty="0"/>
              <a:t>Материал:</a:t>
            </a:r>
            <a:r>
              <a:rPr lang="ru-RU" sz="2000" dirty="0"/>
              <a:t> макет светофора.</a:t>
            </a:r>
          </a:p>
          <a:p>
            <a:pPr algn="ctr"/>
            <a:r>
              <a:rPr lang="ru-RU" sz="2000" b="1" dirty="0"/>
              <a:t>Ход игры:</a:t>
            </a:r>
            <a:endParaRPr lang="ru-RU" sz="2000" dirty="0"/>
          </a:p>
          <a:p>
            <a:pPr algn="ctr"/>
            <a:r>
              <a:rPr lang="ru-RU" sz="2000" dirty="0"/>
              <a:t>Дети игроки располагаются по одну сторону помещения, а водящий с </a:t>
            </a:r>
            <a:endParaRPr lang="ru-RU" sz="2000" dirty="0" smtClean="0"/>
          </a:p>
          <a:p>
            <a:pPr algn="ctr"/>
            <a:r>
              <a:rPr lang="ru-RU" sz="2000" dirty="0" smtClean="0"/>
              <a:t>пешеходным </a:t>
            </a:r>
            <a:r>
              <a:rPr lang="ru-RU" sz="2000" dirty="0"/>
              <a:t>светофором в руках - по другую. Игроки по сигналу светофора </a:t>
            </a:r>
            <a:endParaRPr lang="ru-RU" sz="2000" dirty="0" smtClean="0"/>
          </a:p>
          <a:p>
            <a:pPr algn="ctr"/>
            <a:r>
              <a:rPr lang="ru-RU" sz="2000" dirty="0" smtClean="0"/>
              <a:t>«</a:t>
            </a:r>
            <a:r>
              <a:rPr lang="ru-RU" sz="2000" dirty="0"/>
              <a:t>Идите» начинают двигаться в сторону водящего. По сигналу «Стоп» замирают. </a:t>
            </a:r>
            <a:endParaRPr lang="ru-RU" sz="2000" dirty="0" smtClean="0"/>
          </a:p>
          <a:p>
            <a:pPr algn="ctr"/>
            <a:r>
              <a:rPr lang="ru-RU" sz="2000" dirty="0" smtClean="0"/>
              <a:t>По </a:t>
            </a:r>
            <a:r>
              <a:rPr lang="ru-RU" sz="2000" dirty="0"/>
              <a:t>сигналу «Идите» продолжаю движение. Тот, кто первым достигнет водящего, </a:t>
            </a:r>
            <a:endParaRPr lang="ru-RU" sz="2000" dirty="0" smtClean="0"/>
          </a:p>
          <a:p>
            <a:pPr algn="ctr"/>
            <a:r>
              <a:rPr lang="ru-RU" sz="2000" dirty="0" smtClean="0"/>
              <a:t>побеждает </a:t>
            </a:r>
            <a:r>
              <a:rPr lang="ru-RU" sz="2000" dirty="0"/>
              <a:t>и занимает его место. Двигаться игроки могут бегом или в небольших </a:t>
            </a:r>
            <a:endParaRPr lang="ru-RU" sz="2000" dirty="0" smtClean="0"/>
          </a:p>
          <a:p>
            <a:pPr algn="ctr"/>
            <a:r>
              <a:rPr lang="ru-RU" sz="2000" dirty="0" smtClean="0"/>
              <a:t>помещениях </a:t>
            </a:r>
            <a:r>
              <a:rPr lang="ru-RU" sz="2000" dirty="0"/>
              <a:t>«</a:t>
            </a:r>
            <a:r>
              <a:rPr lang="ru-RU" sz="2000" dirty="0" err="1"/>
              <a:t>лилипутиками</a:t>
            </a:r>
            <a:r>
              <a:rPr lang="ru-RU" sz="2000" dirty="0"/>
              <a:t>», переставляя ногу на длину ступни пятка к носку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3247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37360" y="1463040"/>
            <a:ext cx="898996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i="1" dirty="0"/>
              <a:t>«Ловкий пешеход»</a:t>
            </a:r>
            <a:endParaRPr lang="ru-RU" sz="2000" dirty="0"/>
          </a:p>
          <a:p>
            <a:pPr algn="ctr"/>
            <a:r>
              <a:rPr lang="ru-RU" sz="2000" b="1" dirty="0"/>
              <a:t>Цель:</a:t>
            </a:r>
            <a:r>
              <a:rPr lang="ru-RU" sz="2000" dirty="0"/>
              <a:t> развивать глазомер, ловкость, внимание, упражнять в метании мяча </a:t>
            </a:r>
            <a:endParaRPr lang="ru-RU" sz="2000" dirty="0" smtClean="0"/>
          </a:p>
          <a:p>
            <a:pPr algn="ctr"/>
            <a:r>
              <a:rPr lang="ru-RU" sz="2000" dirty="0" smtClean="0"/>
              <a:t>правой </a:t>
            </a:r>
            <a:r>
              <a:rPr lang="ru-RU" sz="2000" dirty="0"/>
              <a:t>рукой на ходу.</a:t>
            </a:r>
          </a:p>
          <a:p>
            <a:pPr algn="ctr"/>
            <a:r>
              <a:rPr lang="ru-RU" sz="2000" b="1" dirty="0"/>
              <a:t>Материал:</a:t>
            </a:r>
            <a:r>
              <a:rPr lang="ru-RU" sz="2000" dirty="0"/>
              <a:t> светофор, плоскостное вертикальное изображение с прорезанными </a:t>
            </a:r>
            <a:endParaRPr lang="ru-RU" sz="2000" dirty="0" smtClean="0"/>
          </a:p>
          <a:p>
            <a:pPr algn="ctr"/>
            <a:r>
              <a:rPr lang="ru-RU" sz="2000" dirty="0" smtClean="0"/>
              <a:t>в </a:t>
            </a:r>
            <a:r>
              <a:rPr lang="ru-RU" sz="2000" dirty="0"/>
              <a:t>нем круглыми отверстиями, диаметр которых вдове больше мяча, резиновый </a:t>
            </a:r>
            <a:endParaRPr lang="ru-RU" sz="2000" dirty="0" smtClean="0"/>
          </a:p>
          <a:p>
            <a:pPr algn="ctr"/>
            <a:r>
              <a:rPr lang="ru-RU" sz="2000" dirty="0" smtClean="0"/>
              <a:t>или </a:t>
            </a:r>
            <a:r>
              <a:rPr lang="ru-RU" sz="2000" dirty="0"/>
              <a:t>пластмассовый мячик.</a:t>
            </a:r>
          </a:p>
          <a:p>
            <a:pPr algn="ctr"/>
            <a:r>
              <a:rPr lang="ru-RU" sz="2000" b="1" dirty="0"/>
              <a:t>Ход игры:</a:t>
            </a:r>
            <a:endParaRPr lang="ru-RU" sz="2000" dirty="0"/>
          </a:p>
          <a:p>
            <a:pPr algn="ctr"/>
            <a:r>
              <a:rPr lang="ru-RU" sz="2000" dirty="0"/>
              <a:t>Пешеходы по очереди переходят перекресток. Перейти – значит на ходу </a:t>
            </a:r>
            <a:endParaRPr lang="ru-RU" sz="2000" dirty="0" smtClean="0"/>
          </a:p>
          <a:p>
            <a:pPr algn="ctr"/>
            <a:r>
              <a:rPr lang="ru-RU" sz="2000" dirty="0" smtClean="0"/>
              <a:t>забросить </a:t>
            </a:r>
            <a:r>
              <a:rPr lang="ru-RU" sz="2000" dirty="0"/>
              <a:t>мяч в зеленый глазок светофора. Попал – в красный – выбываешь </a:t>
            </a:r>
            <a:endParaRPr lang="ru-RU" sz="2000" dirty="0" smtClean="0"/>
          </a:p>
          <a:p>
            <a:pPr algn="ctr"/>
            <a:r>
              <a:rPr lang="ru-RU" sz="2000" dirty="0" smtClean="0"/>
              <a:t>из </a:t>
            </a:r>
            <a:r>
              <a:rPr lang="ru-RU" sz="2000" dirty="0"/>
              <a:t>игры. Попал в желтый – получаешь право бросить мяч еще раз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7507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72937" y="612844"/>
            <a:ext cx="787786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i="1" dirty="0"/>
              <a:t>«Птицы и автомобиль»</a:t>
            </a:r>
            <a:endParaRPr lang="ru-RU" dirty="0"/>
          </a:p>
          <a:p>
            <a:pPr algn="ctr"/>
            <a:r>
              <a:rPr lang="ru-RU" b="1" dirty="0"/>
              <a:t>Цель:</a:t>
            </a:r>
            <a:r>
              <a:rPr lang="ru-RU" dirty="0"/>
              <a:t> развивать ловкость, скорость, ориентировку в пространстве, внимание.</a:t>
            </a:r>
          </a:p>
          <a:p>
            <a:pPr algn="ctr"/>
            <a:r>
              <a:rPr lang="ru-RU" b="1" dirty="0"/>
              <a:t>Материал:</a:t>
            </a:r>
            <a:r>
              <a:rPr lang="ru-RU" dirty="0"/>
              <a:t> руль или игрушечный автомобиль.</a:t>
            </a:r>
          </a:p>
          <a:p>
            <a:pPr algn="ctr"/>
            <a:r>
              <a:rPr lang="ru-RU" b="1" dirty="0"/>
              <a:t>Ход </a:t>
            </a:r>
            <a:r>
              <a:rPr lang="ru-RU" b="1" dirty="0" smtClean="0"/>
              <a:t>игры:</a:t>
            </a:r>
            <a:r>
              <a:rPr lang="ru-RU" dirty="0" smtClean="0"/>
              <a:t> Дети </a:t>
            </a:r>
            <a:r>
              <a:rPr lang="ru-RU" dirty="0"/>
              <a:t>– птички летают по комнате, взмахивают руками (крыльями). </a:t>
            </a:r>
          </a:p>
          <a:p>
            <a:pPr algn="ctr"/>
            <a:r>
              <a:rPr lang="ru-RU" b="1" dirty="0"/>
              <a:t>Воспитатель говорит:</a:t>
            </a:r>
            <a:endParaRPr lang="ru-RU" dirty="0"/>
          </a:p>
          <a:p>
            <a:pPr algn="ctr"/>
            <a:r>
              <a:rPr lang="ru-RU" dirty="0"/>
              <a:t>Прилетели птички,</a:t>
            </a:r>
          </a:p>
          <a:p>
            <a:pPr algn="ctr"/>
            <a:r>
              <a:rPr lang="ru-RU" dirty="0"/>
              <a:t>Птички – невелички,</a:t>
            </a:r>
          </a:p>
          <a:p>
            <a:pPr algn="ctr"/>
            <a:r>
              <a:rPr lang="ru-RU" dirty="0"/>
              <a:t>Все летали, все летали,</a:t>
            </a:r>
          </a:p>
          <a:p>
            <a:pPr algn="ctr"/>
            <a:r>
              <a:rPr lang="ru-RU" i="1" dirty="0"/>
              <a:t>дети бегают, плавно взмахивая руками</a:t>
            </a:r>
            <a:endParaRPr lang="ru-RU" dirty="0"/>
          </a:p>
          <a:p>
            <a:pPr algn="ctr"/>
            <a:r>
              <a:rPr lang="ru-RU" dirty="0"/>
              <a:t>Крыльями махали.</a:t>
            </a:r>
          </a:p>
          <a:p>
            <a:pPr algn="ctr"/>
            <a:r>
              <a:rPr lang="ru-RU" dirty="0"/>
              <a:t>Так они летали,</a:t>
            </a:r>
          </a:p>
          <a:p>
            <a:pPr algn="ctr"/>
            <a:r>
              <a:rPr lang="ru-RU" dirty="0"/>
              <a:t>Крыльями махали.</a:t>
            </a:r>
          </a:p>
          <a:p>
            <a:pPr algn="ctr"/>
            <a:r>
              <a:rPr lang="ru-RU" dirty="0"/>
              <a:t>На дорожку прилетали</a:t>
            </a:r>
          </a:p>
          <a:p>
            <a:pPr algn="ctr"/>
            <a:r>
              <a:rPr lang="ru-RU" i="1" dirty="0"/>
              <a:t>присаживаются, постукивают пальцами по коленям</a:t>
            </a:r>
            <a:endParaRPr lang="ru-RU" dirty="0"/>
          </a:p>
          <a:p>
            <a:pPr algn="ctr"/>
            <a:r>
              <a:rPr lang="ru-RU" dirty="0"/>
              <a:t>Зернышки клевали.</a:t>
            </a:r>
          </a:p>
          <a:p>
            <a:pPr algn="ctr"/>
            <a:r>
              <a:rPr lang="ru-RU" i="1" dirty="0"/>
              <a:t>Воспитатель берет в руки руль или игрушечный автомобиль и говорит:</a:t>
            </a:r>
            <a:endParaRPr lang="ru-RU" dirty="0"/>
          </a:p>
          <a:p>
            <a:pPr algn="ctr"/>
            <a:r>
              <a:rPr lang="ru-RU" dirty="0"/>
              <a:t>Автомобиль по улице бежит,</a:t>
            </a:r>
          </a:p>
          <a:p>
            <a:pPr algn="ctr"/>
            <a:r>
              <a:rPr lang="ru-RU" dirty="0"/>
              <a:t>Пыхтит, спешит, в рожок трубит.</a:t>
            </a:r>
          </a:p>
          <a:p>
            <a:pPr algn="ctr"/>
            <a:r>
              <a:rPr lang="ru-RU" dirty="0"/>
              <a:t>Тра-та-та, берегись, берегись,</a:t>
            </a:r>
          </a:p>
          <a:p>
            <a:pPr algn="ctr"/>
            <a:r>
              <a:rPr lang="ru-RU" dirty="0"/>
              <a:t>Тра-та-та, берегись, посторонись! </a:t>
            </a:r>
            <a:r>
              <a:rPr lang="ru-RU" i="1" dirty="0"/>
              <a:t>Дети – птички бегут от автомобиля.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9108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632859" y="821849"/>
            <a:ext cx="915706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«Передай жезл</a:t>
            </a:r>
            <a:r>
              <a:rPr lang="ru-RU" sz="20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</a:p>
          <a:p>
            <a:pPr algn="ctr"/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Цель: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 закрепить  представления  детей  о  дорожных  знаках,  ПДД,  упражнять  в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правильном  назывании  дорожных  знаков,  формулировке  ПДД,  развивать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логическое мышление, внимание, сообразительность, активизировать речь</a:t>
            </a:r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ctr"/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Материал: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жезл регулировщика</a:t>
            </a:r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ctr"/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Ход  игры: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 Играющие  выстраиваются  в  круг.  Жезл  регулировщика  </a:t>
            </a:r>
            <a:r>
              <a:rPr lang="ru-RU" sz="20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передаѐтся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игроку слева. Обязательное условие: принимать жезл правой рукой, переложить в левую и передать другому участнику. Передача </a:t>
            </a:r>
            <a:r>
              <a:rPr lang="ru-RU" sz="20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идѐт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под музыку. Как только музыка  прерывается,  тот,  у  кого  оказывается  жезл,  поднимает  его  вверх  и называет любое правило дорожного движения (или дорожный знак).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Замешкавшийся  или  неверно  назвавший  дорожный  знак  выбывает  из  </a:t>
            </a:r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игры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Побеждает последний оставшийся игрок.</a:t>
            </a:r>
            <a:endParaRPr lang="ru-RU" sz="20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700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90452" y="766732"/>
            <a:ext cx="1041109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«Наш друг постовой»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Цель:</a:t>
            </a:r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 закрепить  представления  о  профессии  регулировщика,  его  функциях; обозначения  жестов  (какой  жест  какому  сигналу  светофора  соответствует),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развивать внимание, доброжелательное отношение к сверстникам.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Материал:</a:t>
            </a:r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фуражка, жезл регулировщика.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Посмотрите: постовой Встал на нашей мостовой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Быстро руку протянул, Ловко палочкой взмахнул.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Вы видали? Вы видали? Все машины сразу встали.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Дружно встали в три ряда И не едут никуда.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 волнуется народ, Через улицу идет.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стоит на мостовой, Как волшебник постовой.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Все машины одному Подчиняются ему.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sz="2000" dirty="0" err="1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Я.Пишумов</a:t>
            </a:r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Ход игры:</a:t>
            </a:r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 Ведущий-постовой. Дети игроки делятся на пешеходов и водителей. По  жесту  регулировщика  водители  и  пешеходы  идут  (едут)  или останавливаются.  Вначале  роль  постового  берет  на  себя  воспитатель.  Затем, когда  дети  освоят  жесты  регулировщика,  они  могут  выполнять  эту  роль  по очереди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ru-RU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594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06880" y="1276703"/>
            <a:ext cx="877824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«Правила дорожного движения» </a:t>
            </a:r>
          </a:p>
          <a:p>
            <a:pPr algn="ctr"/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Цели: 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Закрепить основы дорожной грамоты; познакомить с основными дорожными знаками, их классификацией, назначением; способствовать развитию внимания, памяти, мышления.</a:t>
            </a:r>
          </a:p>
          <a:p>
            <a:pPr algn="ctr"/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Ход игры: 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Воспитатель берет на себя роль инспектора ГИБДД. Участники движутся по игровому полю при помощи кубика. Выпал зеленый цвет – движение разрешено, желтый – внимание, красный – стой – играющий пропускает ход. Если фишка остановилась на поле с изображением дорожного знака, участнику нужно найти знак из этой группы в «общем банке». Выигрывает тот, кто наберет наибольшее количество очков. 1 карточка – одно очко.</a:t>
            </a: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1669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632858" y="889843"/>
            <a:ext cx="920931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Игра «Автоинспектор и водители»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игре участвуют 5-6 человек.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площадке для игры проводят мелом 4-5 параллельных линий, означающих этапы движения. Игроки (водители) ставят свои машины (стулья) за последней линией и рассаживаются на них. У водителей имеются талоны прав шофера (прямоугольники из картона). С противоположной стороны площадки лицом к водителям садится автоинспектор с табличками дорожных знаков и ножницами в руках. Эти ножницы нужны для просечки прав у шофера-нарушителя. Автоинспектор поочередно показывает водителям дорожные знаки. Водитель, правильно объяснивший, что предписывает данный знак, продвигается до следующей черты. Водитель, не сумевший объяснить это, получает прокол (ножницами отрезается уголок прав шофера) и замечание автоинспектора, его машина остается на месте. Игрок, получивший четыре прокола, выбывает из игры. Водитель, прошедший все этапы без замечаний, становится автоинспектором, автоинспектор- водителем. Игра повторяется. Выбывшие из игры водители получают новые талоны прав шофера и включаются в игру.</a:t>
            </a:r>
            <a:endParaRPr lang="ru-RU" sz="20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6158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972491" y="2274838"/>
            <a:ext cx="866067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Игра «Будь внимательным!»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000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Дети запоминают, что и когда надо делать. Идут по кругу и внимательно слушают сигналы регулировщика дорожного движения. По сигналу: «Светофор!» - стоим на месте; по сигналу: «Переход!» - шагаем; по сигналу: «Автомобиль!» - держим в руках руль.</a:t>
            </a:r>
            <a:endParaRPr lang="ru-RU" sz="20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507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15292" y="1567543"/>
            <a:ext cx="9580636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i="1" dirty="0"/>
              <a:t>«К своим знакам»</a:t>
            </a:r>
            <a:endParaRPr lang="ru-RU" sz="2000" dirty="0"/>
          </a:p>
          <a:p>
            <a:pPr algn="ctr"/>
            <a:r>
              <a:rPr lang="ru-RU" sz="2000" b="1" dirty="0"/>
              <a:t>Цель</a:t>
            </a:r>
            <a:r>
              <a:rPr lang="ru-RU" sz="2000" dirty="0"/>
              <a:t>: закрепить представления детей о дорожных знаках; развивать внимание, </a:t>
            </a:r>
            <a:endParaRPr lang="ru-RU" sz="2000" dirty="0" smtClean="0"/>
          </a:p>
          <a:p>
            <a:pPr algn="ctr"/>
            <a:r>
              <a:rPr lang="ru-RU" sz="2000" dirty="0" smtClean="0"/>
              <a:t>логическое </a:t>
            </a:r>
            <a:r>
              <a:rPr lang="ru-RU" sz="2000" dirty="0"/>
              <a:t>мышление, сообразительность, ориентировку в пространстве.</a:t>
            </a:r>
          </a:p>
          <a:p>
            <a:pPr algn="ctr"/>
            <a:r>
              <a:rPr lang="ru-RU" sz="2000" b="1" dirty="0"/>
              <a:t>Материал:</a:t>
            </a:r>
            <a:r>
              <a:rPr lang="ru-RU" sz="2000" dirty="0"/>
              <a:t> дорожные знаки.</a:t>
            </a:r>
          </a:p>
          <a:p>
            <a:pPr algn="ctr"/>
            <a:r>
              <a:rPr lang="ru-RU" sz="2000" b="1" dirty="0"/>
              <a:t>Ход игры:</a:t>
            </a:r>
            <a:endParaRPr lang="ru-RU" sz="2000" dirty="0"/>
          </a:p>
          <a:p>
            <a:pPr algn="ctr"/>
            <a:r>
              <a:rPr lang="ru-RU" sz="2000" dirty="0"/>
              <a:t>Играющие делятся на группы по 5–7 человек, берутся за руки, образуя круги. </a:t>
            </a:r>
            <a:endParaRPr lang="ru-RU" sz="2000" dirty="0" smtClean="0"/>
          </a:p>
          <a:p>
            <a:pPr algn="ctr"/>
            <a:r>
              <a:rPr lang="ru-RU" sz="2000" dirty="0" smtClean="0"/>
              <a:t>В </a:t>
            </a:r>
            <a:r>
              <a:rPr lang="ru-RU" sz="2000" dirty="0"/>
              <a:t>середину каждого круга входит водящий со знаком, объясняя его значение. </a:t>
            </a:r>
            <a:endParaRPr lang="ru-RU" sz="2000" dirty="0" smtClean="0"/>
          </a:p>
          <a:p>
            <a:pPr algn="ctr"/>
            <a:r>
              <a:rPr lang="ru-RU" sz="2000" dirty="0" smtClean="0"/>
              <a:t>Далее </a:t>
            </a:r>
            <a:r>
              <a:rPr lang="ru-RU" sz="2000" dirty="0"/>
              <a:t>звучит музыка, дети расходятся по площадке, танцуют. Водящие в это время </a:t>
            </a:r>
            <a:endParaRPr lang="ru-RU" sz="2000" dirty="0" smtClean="0"/>
          </a:p>
          <a:p>
            <a:pPr algn="ctr"/>
            <a:r>
              <a:rPr lang="ru-RU" sz="2000" dirty="0" smtClean="0"/>
              <a:t>меняются </a:t>
            </a:r>
            <a:r>
              <a:rPr lang="ru-RU" sz="2000" dirty="0"/>
              <a:t>местами и знаками. По сигналу играющие должны быстро найти свой знак </a:t>
            </a:r>
            <a:endParaRPr lang="ru-RU" sz="2000" dirty="0" smtClean="0"/>
          </a:p>
          <a:p>
            <a:pPr algn="ctr"/>
            <a:r>
              <a:rPr lang="ru-RU" sz="2000" dirty="0" smtClean="0"/>
              <a:t>и </a:t>
            </a:r>
            <a:r>
              <a:rPr lang="ru-RU" sz="2000" dirty="0"/>
              <a:t>встать в круг. Водящие держат знак над головой.</a:t>
            </a:r>
          </a:p>
        </p:txBody>
      </p:sp>
    </p:spTree>
    <p:extLst>
      <p:ext uri="{BB962C8B-B14F-4D97-AF65-F5344CB8AC3E}">
        <p14:creationId xmlns:p14="http://schemas.microsoft.com/office/powerpoint/2010/main" val="2559761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13411" y="991668"/>
            <a:ext cx="876517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Игра «Веселый трамвайчик»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000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Мы веселые трамвайчики,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Мы не прыгаем как зайчики,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Мы по рельсам ездим дружно.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Эй, садись к нам, кому нужно!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000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Дети делятся на две команды. Одна команда – трамвайчики. Водитель трамвая держит в руках обруч. Вторая команда – пассажиры, они занимают свои места на остановке. Каждый трамвай может перевезти только одного пассажира, который занимает свое место в обруче. Конечная остановка на противоположной стороне зала.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Open Sans"/>
              </a:rPr>
              <a:t/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Open Sans"/>
              </a:rPr>
            </a:br>
            <a:endParaRPr lang="ru-RU" b="0" i="0" dirty="0" smtClean="0">
              <a:solidFill>
                <a:srgbClr val="000000"/>
              </a:solidFill>
              <a:effectLst/>
              <a:latin typeface="Open Sans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73689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63485" y="1720840"/>
            <a:ext cx="907868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Игра-аттракцион «Внимание, пешеход!»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000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Для проведения этой игры нужны три жезла, покрашенные в три цвета светофора.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Регулировщик – (воспитатель) – показывает ребятам, выстроившимся перед ним в шеренгу, попеременно один из трех жезлов. Участники игры при виде красного жезла делают шаг назад, при виде желтого – стоят, при виде зеленого - два вперед. Побеждает тот, кто ни разу не ошибся. Победителю вручается значок, открытка, книжка и т.п.</a:t>
            </a:r>
            <a:endParaRPr lang="ru-RU" sz="20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0252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959429" y="1720840"/>
            <a:ext cx="884355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Игра «Гараж»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000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Содержание: По углам площадки чертят 5-8 больших кругов – стоянки машин – гаражи. Внутри каждой стоянки для машин рисуют 2-5 кружков – машины (можно положить обручи). Общее количество машин должно быть на 5-8 меньше числа играющих.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Дети идут по кругу, взявшись за руки, под звуки музыки. Как только музыка закончится, все бегут к гаражам и занимают места на любой из машин. Оставшиеся без места выбывают из игры.</a:t>
            </a:r>
            <a:endParaRPr lang="ru-RU" sz="20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3288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672045" y="1166843"/>
            <a:ext cx="907868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Игра «Дорога, транспорт, пешеход, пассажир»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000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Дети становятся в круг, в середине его становится регулировщик дорожного движения. Он бросает мяч кому-нибудь из играющих, произнося при этом одно из слов: дорога, транспорт, пешеход, пассажир. Если водящий сказал слово «Дорога!», тот, кто поймал мяч, должен быстро назвать какое-либо слово, связанное с дорогой.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Например: улица, тротуар, обочина и т.д. На слово «Транспорт!» играющий отвечает названием какого-либо транспорта; на слово «Пешеход!» можно ответить – светофор, пешеход и т.д. Затем мяч возвращается регулировщику дорожного движения. Ошибившийся игрок выбывает из игры.</a:t>
            </a:r>
            <a:endParaRPr lang="ru-RU" sz="20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4529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567543" y="1843951"/>
            <a:ext cx="9222377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Игра «Дорожное - </a:t>
            </a:r>
            <a:r>
              <a:rPr lang="ru-RU" sz="2000" b="1" i="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недорожное</a:t>
            </a:r>
            <a:r>
              <a:rPr lang="ru-RU" sz="2000" b="1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</a:p>
          <a:p>
            <a:pPr algn="ctr"/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Игровое поле расчерчивается в линеечку, где каждая линеечка отделяется от другой на один шаг (можно играть на широкой лесенке), игроки встают и водящий бросает им поочередно мяч, называя различные слова. Если звучит «дорожное» слово – игрок должен поймать мяч, «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недорожное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» - пропустить или отбросить, при соответствии игрока названному слову, игрок переходит к следующей черте (на следующую ступеньку). Выигрывает и становится водящим тот, кто первый пересечет последнюю черту</a:t>
            </a:r>
            <a:endParaRPr lang="ru-RU" sz="20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9540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36914" y="-331023"/>
            <a:ext cx="95620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Times New Roman, serif"/>
              </a:rPr>
              <a:t>т.</a:t>
            </a:r>
            <a:endParaRPr lang="ru-RU" b="0" i="0" dirty="0" smtClean="0">
              <a:solidFill>
                <a:srgbClr val="000000"/>
              </a:solidFill>
              <a:effectLst/>
              <a:latin typeface="Open Sans"/>
            </a:endParaRP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Open Sans"/>
              </a:rPr>
              <a:t/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Open Sans"/>
              </a:rPr>
            </a:br>
            <a:endParaRPr lang="ru-RU" b="0" i="0" dirty="0" smtClean="0">
              <a:solidFill>
                <a:srgbClr val="000000"/>
              </a:solidFill>
              <a:effectLst/>
              <a:latin typeface="Open Sans"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Times New Roman, serif"/>
              </a:rPr>
              <a:t>Игра «Запомни сигналы регулировщика</a:t>
            </a:r>
            <a:r>
              <a:rPr lang="ru-RU" b="1" dirty="0" smtClean="0">
                <a:solidFill>
                  <a:srgbClr val="000000"/>
                </a:solidFill>
                <a:latin typeface="Times New Roman, serif"/>
              </a:rPr>
              <a:t>»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Open Sans"/>
              </a:rPr>
              <a:t/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Open Sans"/>
              </a:rPr>
            </a:br>
            <a:endParaRPr lang="ru-RU" b="0" i="0" dirty="0" smtClean="0">
              <a:solidFill>
                <a:srgbClr val="000000"/>
              </a:solidFill>
              <a:effectLst/>
              <a:latin typeface="Open Sans"/>
            </a:endParaRPr>
          </a:p>
          <a:p>
            <a:pPr algn="ctr"/>
            <a:r>
              <a:rPr lang="ru-RU" dirty="0">
                <a:solidFill>
                  <a:srgbClr val="000000"/>
                </a:solidFill>
                <a:latin typeface="Times New Roman, serif"/>
              </a:rPr>
              <a:t>Подготовка. Дети делятся на команды. В каждой из них выбирают капитана. Капитаны располагаются за стартовыми линиями – одна напротив другой. Расстояние между командами 20-30 м.</a:t>
            </a:r>
            <a:endParaRPr lang="ru-RU" b="0" i="0" dirty="0" smtClean="0">
              <a:solidFill>
                <a:srgbClr val="000000"/>
              </a:solidFill>
              <a:effectLst/>
              <a:latin typeface="Open Sans"/>
            </a:endParaRPr>
          </a:p>
          <a:p>
            <a:pPr algn="ctr"/>
            <a:r>
              <a:rPr lang="ru-RU" dirty="0">
                <a:solidFill>
                  <a:srgbClr val="000000"/>
                </a:solidFill>
                <a:latin typeface="Times New Roman, serif"/>
              </a:rPr>
              <a:t>Посередине площадки, между двумя линиями, которые ограничивают полосу шириной 2-3 м, в шахматном порядке раскладывают флажки.</a:t>
            </a:r>
            <a:endParaRPr lang="ru-RU" b="0" i="0" dirty="0" smtClean="0">
              <a:solidFill>
                <a:srgbClr val="000000"/>
              </a:solidFill>
              <a:effectLst/>
              <a:latin typeface="Open Sans"/>
            </a:endParaRPr>
          </a:p>
          <a:p>
            <a:pPr algn="ctr"/>
            <a:r>
              <a:rPr lang="ru-RU" dirty="0">
                <a:solidFill>
                  <a:srgbClr val="000000"/>
                </a:solidFill>
                <a:latin typeface="Times New Roman, serif"/>
              </a:rPr>
              <a:t>Содержание игры. По сигналу регулировщика дорожного движения (красный свет – руки вытянуты в стороны или опущены – стой; желтый свет – правая рука с жезлом перед грудью -приготовится; зеленый свет – регулировщик к пешеходам боком, руки вытянуты в стороны или опущены - иди) игроки быстро подбегают к флажкам по команде регулировщика дорожного движения дети возвращаются на места, быстро строятся в шеренгу. Капитаны собирают и подсчитывают флажки, принесенные их игроками. За каждый флажок начисляется одно очко. Побеждает команда, набравшая больше очков.</a:t>
            </a:r>
            <a:endParaRPr lang="ru-RU" b="0" i="0" dirty="0" smtClean="0">
              <a:solidFill>
                <a:srgbClr val="000000"/>
              </a:solidFill>
              <a:effectLst/>
              <a:latin typeface="Open Sans"/>
            </a:endParaRPr>
          </a:p>
          <a:p>
            <a:pPr algn="ctr"/>
            <a:r>
              <a:rPr lang="ru-RU" dirty="0">
                <a:solidFill>
                  <a:srgbClr val="000000"/>
                </a:solidFill>
                <a:latin typeface="Times New Roman, serif"/>
              </a:rPr>
              <a:t>Правила игры:</a:t>
            </a:r>
            <a:endParaRPr lang="ru-RU" b="0" i="0" dirty="0" smtClean="0">
              <a:solidFill>
                <a:srgbClr val="000000"/>
              </a:solidFill>
              <a:effectLst/>
              <a:latin typeface="Open Sans"/>
            </a:endParaRPr>
          </a:p>
          <a:p>
            <a:pPr algn="ctr"/>
            <a:r>
              <a:rPr lang="ru-RU" dirty="0">
                <a:solidFill>
                  <a:srgbClr val="000000"/>
                </a:solidFill>
                <a:latin typeface="Times New Roman, serif"/>
              </a:rPr>
              <a:t>Во время перебежки игроку разрешается собирать любое количество флажков, лежащих на земле.</a:t>
            </a:r>
            <a:endParaRPr lang="ru-RU" b="0" i="0" dirty="0" smtClean="0">
              <a:solidFill>
                <a:srgbClr val="000000"/>
              </a:solidFill>
              <a:effectLst/>
              <a:latin typeface="Open Sans"/>
            </a:endParaRPr>
          </a:p>
          <a:p>
            <a:pPr algn="ctr"/>
            <a:r>
              <a:rPr lang="ru-RU" dirty="0">
                <a:solidFill>
                  <a:srgbClr val="000000"/>
                </a:solidFill>
                <a:latin typeface="Times New Roman, serif"/>
              </a:rPr>
              <a:t>запрещается отнимать флажки друг у друга.</a:t>
            </a:r>
            <a:endParaRPr lang="ru-RU" b="0" i="0" dirty="0" smtClean="0">
              <a:solidFill>
                <a:srgbClr val="000000"/>
              </a:solidFill>
              <a:effectLst/>
              <a:latin typeface="Open Sans"/>
            </a:endParaRPr>
          </a:p>
          <a:p>
            <a:pPr algn="ctr"/>
            <a:r>
              <a:rPr lang="ru-RU" dirty="0">
                <a:solidFill>
                  <a:srgbClr val="000000"/>
                </a:solidFill>
                <a:latin typeface="Times New Roman, serif"/>
              </a:rPr>
              <a:t>За линии, ограничивающие место для флажков, заступать нельзя.</a:t>
            </a:r>
            <a:endParaRPr lang="ru-RU" b="0" i="0" dirty="0" smtClean="0">
              <a:solidFill>
                <a:srgbClr val="000000"/>
              </a:solidFill>
              <a:effectLst/>
              <a:latin typeface="Open Sans"/>
            </a:endParaRPr>
          </a:p>
          <a:p>
            <a:pPr algn="ctr"/>
            <a:r>
              <a:rPr lang="ru-RU" dirty="0">
                <a:solidFill>
                  <a:srgbClr val="000000"/>
                </a:solidFill>
                <a:latin typeface="Times New Roman, serif"/>
              </a:rPr>
              <a:t>Капитаны команд играют на равных правах со всеми.</a:t>
            </a:r>
            <a:endParaRPr lang="ru-RU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8098905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658983" y="2136339"/>
            <a:ext cx="92746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Игра «Кого назвали – тот и ловит</a:t>
            </a:r>
            <a:r>
              <a:rPr lang="ru-RU" sz="20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».</a:t>
            </a:r>
          </a:p>
          <a:p>
            <a:pPr algn="ctr"/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Играющие располагаются по кругу. В центре – регулировщик дорожного движения (водящий). Он называет имя одного из стоящих по кругу и бросает ему мяч. Названный ловит мяч, называет какой-либо вид транспорта и бросает мяч регулировщику. Тот, кто не поймал мяч, или не назвал слово, становится водящим. Побеждает тот, кто ни разу не был регулировщиком.</a:t>
            </a:r>
            <a:endParaRPr lang="ru-RU" sz="20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8974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504406" y="1083108"/>
            <a:ext cx="91831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Игра «Найти жезл»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Воспитатель до начала игры прячет жезл для регулирования дорожного движения на виду. Играющие стоят в шеренге или колонне по одному.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 сигналу воспитателя играющие двигаются в колонне по одному вокруг зала, и каждый старается первым заметить спрятанный предмет. Играющий, увидевший предмет первым, ставит руки на пояс и продолжает ходьбу, не показывая другим, где находится спрятанный предмет. Воспитатель, чтобы убедиться в том, что игрок действительно нашел предмет, может к нему подойти и тихонько спросить. Игра заканчивается, когда все или большая часть играющих нашли предмет.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Играющий, заметив спрятанный предмет, не должен останавливаться, замедлять движение, касаться или каким-либо другим способом указывать другим игрокам место нахождения спрятанного предмета.</a:t>
            </a:r>
            <a:endParaRPr lang="ru-RU" sz="20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7512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76549" y="1305342"/>
            <a:ext cx="873905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Игра «Огни светофора»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светофоре – красный свет! Опасен путь – прохода нет! А если желтый свет горит, - он «приготовься» говорит. Зеленый вспыхнул впереди – свободен путь – переходи.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игре все дети – «пешеходы». Когда регулировщик дорожного движения показывает на «светофоре» желтый свет, то все участники выстраиваются в шеренгу и готовятся к движению, когда «зажигается» зеленый свет – можно ходить, бегать, прыгать по всему залу; при красном свете – все замирают на месте. Ошибившийся – выбывает из игры. Когда переходишь улицу – следи за сигналами светофора.</a:t>
            </a:r>
            <a:endParaRPr lang="ru-RU" sz="20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376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94113" y="1582341"/>
            <a:ext cx="876517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Игра «Перекресток»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Ведущий встает в центре перекрестка – это светофор. Дети делятся на две группы – пешеходы и автомобили. Раздается свисток ведущего. Перекресток оживает: идут пешеходы, движется транспорт. Если допускаются нарушения правил дорожного движения, ведущий свистит, называет имя нарушителя. Тот выбывает из игры. Побеждают те, у кого не будет ошибок.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Для победителей организуется автопробег на трехколесных велосипедах и самокатах.</a:t>
            </a:r>
            <a:endParaRPr lang="ru-RU" sz="20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207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35270" y="1363532"/>
            <a:ext cx="9417193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i="1" dirty="0"/>
              <a:t>«Сигналы светофора»</a:t>
            </a:r>
            <a:endParaRPr lang="ru-RU" sz="2000" dirty="0"/>
          </a:p>
          <a:p>
            <a:pPr algn="ctr"/>
            <a:r>
              <a:rPr lang="ru-RU" sz="2000" b="1" dirty="0"/>
              <a:t>Цель:</a:t>
            </a:r>
            <a:r>
              <a:rPr lang="ru-RU" sz="2000" dirty="0"/>
              <a:t> развивать сообразительность, быстроту реакции, внимание, зрительное </a:t>
            </a:r>
            <a:endParaRPr lang="ru-RU" sz="2000" dirty="0" smtClean="0"/>
          </a:p>
          <a:p>
            <a:pPr algn="ctr"/>
            <a:r>
              <a:rPr lang="ru-RU" sz="2000" dirty="0" smtClean="0"/>
              <a:t>восприятие</a:t>
            </a:r>
            <a:r>
              <a:rPr lang="ru-RU" sz="2000" dirty="0"/>
              <a:t>, воспитывать доброжелательное отношение к сверстникам, </a:t>
            </a:r>
            <a:endParaRPr lang="ru-RU" sz="2000" dirty="0" smtClean="0"/>
          </a:p>
          <a:p>
            <a:pPr algn="ctr"/>
            <a:r>
              <a:rPr lang="ru-RU" sz="2000" dirty="0" smtClean="0"/>
              <a:t>согласованность </a:t>
            </a:r>
            <a:r>
              <a:rPr lang="ru-RU" sz="2000" dirty="0"/>
              <a:t>и сотрудничество.</a:t>
            </a:r>
          </a:p>
          <a:p>
            <a:pPr algn="ctr"/>
            <a:r>
              <a:rPr lang="ru-RU" sz="2000" b="1" dirty="0"/>
              <a:t>Материал:</a:t>
            </a:r>
            <a:r>
              <a:rPr lang="ru-RU" sz="2000" dirty="0"/>
              <a:t> мешочек с мячиками красного, желтого, зеленого цвета, стойки.</a:t>
            </a:r>
          </a:p>
          <a:p>
            <a:pPr algn="ctr"/>
            <a:r>
              <a:rPr lang="ru-RU" sz="2000" b="1" dirty="0"/>
              <a:t>Ход игры:</a:t>
            </a:r>
            <a:endParaRPr lang="ru-RU" sz="2000" dirty="0"/>
          </a:p>
          <a:p>
            <a:pPr algn="ctr"/>
            <a:r>
              <a:rPr lang="ru-RU" sz="2000" dirty="0"/>
              <a:t>На площадке от старта до финиша расставляют стойки. Играющие каждой команды </a:t>
            </a:r>
            <a:endParaRPr lang="ru-RU" sz="2000" dirty="0" smtClean="0"/>
          </a:p>
          <a:p>
            <a:pPr algn="ctr"/>
            <a:r>
              <a:rPr lang="ru-RU" sz="2000" dirty="0" smtClean="0"/>
              <a:t>встают </a:t>
            </a:r>
            <a:r>
              <a:rPr lang="ru-RU" sz="2000" dirty="0"/>
              <a:t>друг за другом цепочкой у стойки-старта и кладут руки на плечи впереди </a:t>
            </a:r>
            <a:endParaRPr lang="ru-RU" sz="2000" dirty="0" smtClean="0"/>
          </a:p>
          <a:p>
            <a:pPr algn="ctr"/>
            <a:r>
              <a:rPr lang="ru-RU" sz="2000" dirty="0" smtClean="0"/>
              <a:t>стоящему</a:t>
            </a:r>
            <a:r>
              <a:rPr lang="ru-RU" sz="2000" dirty="0"/>
              <a:t>. В руках у ведущего игры мешочек с шариками (мячиками) красного, </a:t>
            </a:r>
            <a:endParaRPr lang="ru-RU" sz="2000" dirty="0" smtClean="0"/>
          </a:p>
          <a:p>
            <a:pPr algn="ctr"/>
            <a:r>
              <a:rPr lang="ru-RU" sz="2000" dirty="0" smtClean="0"/>
              <a:t>жёлтого</a:t>
            </a:r>
            <a:r>
              <a:rPr lang="ru-RU" sz="2000" dirty="0"/>
              <a:t>, зелёного цвета. Капитаны по очереди опускают руку в мешочек и достают </a:t>
            </a:r>
            <a:endParaRPr lang="ru-RU" sz="2000" dirty="0" smtClean="0"/>
          </a:p>
          <a:p>
            <a:pPr algn="ctr"/>
            <a:r>
              <a:rPr lang="ru-RU" sz="2000" dirty="0" smtClean="0"/>
              <a:t>по </a:t>
            </a:r>
            <a:r>
              <a:rPr lang="ru-RU" sz="2000" dirty="0"/>
              <a:t>одному шару. Если капитан достал красный или жёлтый шар, то команда стоит </a:t>
            </a:r>
            <a:endParaRPr lang="ru-RU" sz="2000" dirty="0" smtClean="0"/>
          </a:p>
          <a:p>
            <a:pPr algn="ctr"/>
            <a:r>
              <a:rPr lang="ru-RU" sz="2000" dirty="0" smtClean="0"/>
              <a:t>на </a:t>
            </a:r>
            <a:r>
              <a:rPr lang="ru-RU" sz="2000" dirty="0"/>
              <a:t>месте; зелёный – передвигается к следующей стойке. Чья команда быстрее </a:t>
            </a:r>
            <a:endParaRPr lang="ru-RU" sz="2000" dirty="0" smtClean="0"/>
          </a:p>
          <a:p>
            <a:pPr algn="ctr"/>
            <a:r>
              <a:rPr lang="ru-RU" sz="2000" dirty="0" smtClean="0"/>
              <a:t>придёт </a:t>
            </a:r>
            <a:r>
              <a:rPr lang="ru-RU" sz="2000" dirty="0"/>
              <a:t>к финишу, та и выиграла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90837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59131" y="1382286"/>
            <a:ext cx="867373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Игра «Собери светофор»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Командам вручается жезл и объясняется задание: каждый участник команды должен участвовать в сборке светофора из прямоугольников. Побеждает команда, раньше и без ошибок закончившая сборку светофора. В двух коробках находятся по семь серых прямоугольников и по одному цветному: красный, желтый, зеленый. По сигналу участники команд подбегают к коробкам, вынимают из коробок прямоугольники, возвращаются на место, передавая жезл следующему, каждый следующий участник берет из коробки другой прямоугольник, продолжая сборку светофора. Прямоугольники кладут один на другой в следующей последовательности: серый, серый, красный, серый, желтый, серый, зеленый, серый, серый, серый.</a:t>
            </a:r>
            <a:endParaRPr lang="ru-RU" sz="20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421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01568" y="1444598"/>
            <a:ext cx="9182386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i="1" dirty="0"/>
              <a:t>«Где мы были, мы не скажем, на чем ехали покажем»</a:t>
            </a:r>
            <a:endParaRPr lang="ru-RU" sz="2000" dirty="0"/>
          </a:p>
          <a:p>
            <a:pPr algn="ctr"/>
            <a:r>
              <a:rPr lang="ru-RU" sz="2000" b="1" dirty="0"/>
              <a:t>Цель:</a:t>
            </a:r>
            <a:r>
              <a:rPr lang="ru-RU" sz="2000" dirty="0"/>
              <a:t> закрепить знания о видах транспорта, учить детей изображать виды </a:t>
            </a:r>
            <a:endParaRPr lang="ru-RU" sz="2000" dirty="0" smtClean="0"/>
          </a:p>
          <a:p>
            <a:pPr algn="ctr"/>
            <a:r>
              <a:rPr lang="ru-RU" sz="2000" dirty="0" smtClean="0"/>
              <a:t>транспорта </a:t>
            </a:r>
            <a:r>
              <a:rPr lang="ru-RU" sz="2000" dirty="0"/>
              <a:t>в команде, с помощью рук, эмоциональной выразительности, звуков, </a:t>
            </a:r>
            <a:endParaRPr lang="ru-RU" sz="2000" dirty="0" smtClean="0"/>
          </a:p>
          <a:p>
            <a:pPr algn="ctr"/>
            <a:r>
              <a:rPr lang="ru-RU" sz="2000" dirty="0" smtClean="0"/>
              <a:t>развивать </a:t>
            </a:r>
            <a:r>
              <a:rPr lang="ru-RU" sz="2000" dirty="0"/>
              <a:t>творчество, пластику, сообразительность, находчивость, воспитывать </a:t>
            </a:r>
            <a:endParaRPr lang="ru-RU" sz="2000" dirty="0" smtClean="0"/>
          </a:p>
          <a:p>
            <a:pPr algn="ctr"/>
            <a:r>
              <a:rPr lang="ru-RU" sz="2000" dirty="0" smtClean="0"/>
              <a:t>согласованность</a:t>
            </a:r>
            <a:r>
              <a:rPr lang="ru-RU" sz="2000" dirty="0"/>
              <a:t>, сотрудничество.</a:t>
            </a:r>
          </a:p>
          <a:p>
            <a:pPr algn="ctr"/>
            <a:r>
              <a:rPr lang="ru-RU" sz="2000" b="1" dirty="0"/>
              <a:t>Ход игры:</a:t>
            </a:r>
            <a:endParaRPr lang="ru-RU" sz="2000" dirty="0"/>
          </a:p>
          <a:p>
            <a:pPr algn="ctr"/>
            <a:r>
              <a:rPr lang="ru-RU" sz="2000" dirty="0"/>
              <a:t> Каждая команда решает, какое транспортное средство будет изображать </a:t>
            </a:r>
            <a:endParaRPr lang="ru-RU" sz="2000" dirty="0" smtClean="0"/>
          </a:p>
          <a:p>
            <a:pPr algn="ctr"/>
            <a:r>
              <a:rPr lang="ru-RU" sz="2000" dirty="0" smtClean="0"/>
              <a:t>(</a:t>
            </a:r>
            <a:r>
              <a:rPr lang="ru-RU" sz="2000" dirty="0"/>
              <a:t>троллейбус, карету, теплоход, паровоз, вертолёт). Представление транспортного </a:t>
            </a:r>
            <a:endParaRPr lang="ru-RU" sz="2000" dirty="0" smtClean="0"/>
          </a:p>
          <a:p>
            <a:pPr algn="ctr"/>
            <a:r>
              <a:rPr lang="ru-RU" sz="2000" dirty="0" smtClean="0"/>
              <a:t>средства </a:t>
            </a:r>
            <a:r>
              <a:rPr lang="ru-RU" sz="2000" dirty="0"/>
              <a:t>должно проходить без комментария. Команда соперника отгадывает </a:t>
            </a:r>
            <a:endParaRPr lang="ru-RU" sz="2000" dirty="0" smtClean="0"/>
          </a:p>
          <a:p>
            <a:pPr algn="ctr"/>
            <a:r>
              <a:rPr lang="ru-RU" sz="2000" dirty="0" smtClean="0"/>
              <a:t>задуманное</a:t>
            </a:r>
            <a:r>
              <a:rPr lang="ru-RU" sz="2000" dirty="0"/>
              <a:t>. Задание можно усложнить, предложив команде конкретный </a:t>
            </a:r>
            <a:endParaRPr lang="ru-RU" sz="2000" dirty="0" smtClean="0"/>
          </a:p>
          <a:p>
            <a:pPr algn="ctr"/>
            <a:r>
              <a:rPr lang="ru-RU" sz="2000" dirty="0" smtClean="0"/>
              <a:t>вид </a:t>
            </a:r>
            <a:r>
              <a:rPr lang="ru-RU" sz="2000" dirty="0"/>
              <a:t>транспорта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7666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19794" y="1502229"/>
            <a:ext cx="9049337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i="1" dirty="0"/>
              <a:t>«Зебра»</a:t>
            </a:r>
            <a:endParaRPr lang="ru-RU" sz="2000" dirty="0"/>
          </a:p>
          <a:p>
            <a:pPr algn="ctr"/>
            <a:r>
              <a:rPr lang="ru-RU" sz="2000" b="1" dirty="0"/>
              <a:t>Цель:</a:t>
            </a:r>
            <a:r>
              <a:rPr lang="ru-RU" sz="2000" dirty="0"/>
              <a:t> упражнять детей в точности исполнения правил игры, развивать быстроту </a:t>
            </a:r>
            <a:endParaRPr lang="ru-RU" sz="2000" dirty="0" smtClean="0"/>
          </a:p>
          <a:p>
            <a:pPr algn="ctr"/>
            <a:r>
              <a:rPr lang="ru-RU" sz="2000" dirty="0" smtClean="0"/>
              <a:t>реакции</a:t>
            </a:r>
            <a:r>
              <a:rPr lang="ru-RU" sz="2000" dirty="0"/>
              <a:t>, скорость, ориентировку в пространстве.</a:t>
            </a:r>
          </a:p>
          <a:p>
            <a:pPr algn="ctr"/>
            <a:r>
              <a:rPr lang="ru-RU" sz="2000" b="1" dirty="0"/>
              <a:t>Материал:</a:t>
            </a:r>
            <a:r>
              <a:rPr lang="ru-RU" sz="2000" dirty="0"/>
              <a:t> полоски белой бумаги (картона).</a:t>
            </a:r>
          </a:p>
          <a:p>
            <a:pPr algn="ctr"/>
            <a:r>
              <a:rPr lang="ru-RU" sz="2000" b="1" dirty="0"/>
              <a:t>Ход игры:</a:t>
            </a:r>
            <a:endParaRPr lang="ru-RU" sz="2000" dirty="0"/>
          </a:p>
          <a:p>
            <a:pPr algn="ctr"/>
            <a:r>
              <a:rPr lang="ru-RU" sz="2000" dirty="0"/>
              <a:t>Всем участникам в каждой команде, кроме последнего, раздаётся по полоске </a:t>
            </a:r>
            <a:endParaRPr lang="ru-RU" sz="2000" dirty="0" smtClean="0"/>
          </a:p>
          <a:p>
            <a:pPr algn="ctr"/>
            <a:r>
              <a:rPr lang="ru-RU" sz="2000" dirty="0" smtClean="0"/>
              <a:t>белой </a:t>
            </a:r>
            <a:r>
              <a:rPr lang="ru-RU" sz="2000" dirty="0"/>
              <a:t>бумаги (картона). По сигналу - первый участник кладёт полосу, встаёт на </a:t>
            </a:r>
            <a:endParaRPr lang="ru-RU" sz="2000" dirty="0" smtClean="0"/>
          </a:p>
          <a:p>
            <a:pPr algn="ctr"/>
            <a:r>
              <a:rPr lang="ru-RU" sz="2000" dirty="0" smtClean="0"/>
              <a:t>неё </a:t>
            </a:r>
            <a:r>
              <a:rPr lang="ru-RU" sz="2000" dirty="0"/>
              <a:t>и возвращается к своей команде. Второй шагает строго по своей полосе, </a:t>
            </a:r>
            <a:endParaRPr lang="ru-RU" sz="2000" dirty="0" smtClean="0"/>
          </a:p>
          <a:p>
            <a:pPr algn="ctr"/>
            <a:r>
              <a:rPr lang="ru-RU" sz="2000" dirty="0" smtClean="0"/>
              <a:t>кладёт </a:t>
            </a:r>
            <a:r>
              <a:rPr lang="ru-RU" sz="2000" dirty="0"/>
              <a:t>свою «ступеньку» зебры и возвращается обратно. Последний участник </a:t>
            </a:r>
            <a:endParaRPr lang="ru-RU" sz="2000" dirty="0" smtClean="0"/>
          </a:p>
          <a:p>
            <a:pPr algn="ctr"/>
            <a:r>
              <a:rPr lang="ru-RU" sz="2000" dirty="0" smtClean="0"/>
              <a:t>шагает </a:t>
            </a:r>
            <a:r>
              <a:rPr lang="ru-RU" sz="2000" dirty="0"/>
              <a:t>по всем полоскам, возвращаясь, собирает их.</a:t>
            </a:r>
          </a:p>
        </p:txBody>
      </p:sp>
    </p:spTree>
    <p:extLst>
      <p:ext uri="{BB962C8B-B14F-4D97-AF65-F5344CB8AC3E}">
        <p14:creationId xmlns:p14="http://schemas.microsoft.com/office/powerpoint/2010/main" val="2557534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37360" y="1672046"/>
            <a:ext cx="890314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i="1" dirty="0"/>
              <a:t>«Глазомер»</a:t>
            </a:r>
            <a:endParaRPr lang="ru-RU" sz="2000" dirty="0"/>
          </a:p>
          <a:p>
            <a:pPr algn="ctr"/>
            <a:r>
              <a:rPr lang="ru-RU" sz="2000" b="1" dirty="0"/>
              <a:t>Цель:</a:t>
            </a:r>
            <a:r>
              <a:rPr lang="ru-RU" sz="2000" dirty="0"/>
              <a:t> закрепить знания детей о дорожных знаках, количественный счет, </a:t>
            </a:r>
            <a:endParaRPr lang="ru-RU" sz="2000" dirty="0" smtClean="0"/>
          </a:p>
          <a:p>
            <a:pPr algn="ctr"/>
            <a:r>
              <a:rPr lang="ru-RU" sz="2000" dirty="0" smtClean="0"/>
              <a:t>развивать </a:t>
            </a:r>
            <a:r>
              <a:rPr lang="ru-RU" sz="2000" dirty="0"/>
              <a:t>логическое мышление, сообразительность, находчивость, глазомер, </a:t>
            </a:r>
            <a:endParaRPr lang="ru-RU" sz="2000" dirty="0" smtClean="0"/>
          </a:p>
          <a:p>
            <a:pPr algn="ctr"/>
            <a:r>
              <a:rPr lang="ru-RU" sz="2000" dirty="0" smtClean="0"/>
              <a:t>ориентировку </a:t>
            </a:r>
            <a:r>
              <a:rPr lang="ru-RU" sz="2000" dirty="0"/>
              <a:t>в пространстве, воспитывать согласованность, сотрудничество.</a:t>
            </a:r>
          </a:p>
          <a:p>
            <a:pPr algn="ctr"/>
            <a:r>
              <a:rPr lang="ru-RU" sz="2000" b="1" dirty="0"/>
              <a:t>Материал:</a:t>
            </a:r>
            <a:r>
              <a:rPr lang="ru-RU" sz="2000" dirty="0"/>
              <a:t> дорожные знаки.</a:t>
            </a:r>
          </a:p>
          <a:p>
            <a:pPr algn="ctr"/>
            <a:r>
              <a:rPr lang="ru-RU" sz="2000" b="1" dirty="0"/>
              <a:t>Ход игры:</a:t>
            </a:r>
            <a:endParaRPr lang="ru-RU" sz="2000" dirty="0"/>
          </a:p>
          <a:p>
            <a:pPr algn="ctr"/>
            <a:r>
              <a:rPr lang="ru-RU" sz="2000" dirty="0"/>
              <a:t>В игровом поле устанавливаются дорожные знаки на различном расстоянии </a:t>
            </a:r>
            <a:endParaRPr lang="ru-RU" sz="2000" dirty="0" smtClean="0"/>
          </a:p>
          <a:p>
            <a:pPr algn="ctr"/>
            <a:r>
              <a:rPr lang="ru-RU" sz="2000" dirty="0" smtClean="0"/>
              <a:t>от </a:t>
            </a:r>
            <a:r>
              <a:rPr lang="ru-RU" sz="2000" dirty="0"/>
              <a:t>команд. Участник игры должен назвать знак и количество шагов до него. </a:t>
            </a:r>
            <a:endParaRPr lang="ru-RU" sz="2000" dirty="0" smtClean="0"/>
          </a:p>
          <a:p>
            <a:pPr algn="ctr"/>
            <a:r>
              <a:rPr lang="ru-RU" sz="2000" dirty="0" smtClean="0"/>
              <a:t>Затем </a:t>
            </a:r>
            <a:r>
              <a:rPr lang="ru-RU" sz="2000" dirty="0"/>
              <a:t>участник идёт до этого знака. Если участник ошибся и не дошёл до знака </a:t>
            </a:r>
            <a:endParaRPr lang="ru-RU" sz="2000" dirty="0" smtClean="0"/>
          </a:p>
          <a:p>
            <a:pPr algn="ctr"/>
            <a:r>
              <a:rPr lang="ru-RU" sz="2000" dirty="0" smtClean="0"/>
              <a:t>или </a:t>
            </a:r>
            <a:r>
              <a:rPr lang="ru-RU" sz="2000" dirty="0"/>
              <a:t>перешёл его, возвращается в свою команду. Знаки на поле расставляются </a:t>
            </a:r>
            <a:endParaRPr lang="ru-RU" sz="2000" dirty="0" smtClean="0"/>
          </a:p>
          <a:p>
            <a:pPr algn="ctr"/>
            <a:r>
              <a:rPr lang="ru-RU" sz="2000" dirty="0" smtClean="0"/>
              <a:t>по-другому</a:t>
            </a:r>
            <a:r>
              <a:rPr lang="ru-RU" sz="2000" dirty="0"/>
              <a:t>. Выигрывает та команда, все игроки которой быстрее и точнее </a:t>
            </a:r>
            <a:endParaRPr lang="ru-RU" sz="2000" dirty="0" smtClean="0"/>
          </a:p>
          <a:p>
            <a:pPr algn="ctr"/>
            <a:r>
              <a:rPr lang="ru-RU" sz="2000" dirty="0" smtClean="0"/>
              <a:t>«</a:t>
            </a:r>
            <a:r>
              <a:rPr lang="ru-RU" sz="2000" dirty="0"/>
              <a:t>прошагают» до знаков.</a:t>
            </a:r>
          </a:p>
        </p:txBody>
      </p:sp>
    </p:spTree>
    <p:extLst>
      <p:ext uri="{BB962C8B-B14F-4D97-AF65-F5344CB8AC3E}">
        <p14:creationId xmlns:p14="http://schemas.microsoft.com/office/powerpoint/2010/main" val="3785469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28800" y="1672046"/>
            <a:ext cx="883107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i="1" dirty="0"/>
              <a:t>«Грузовики»</a:t>
            </a:r>
            <a:endParaRPr lang="ru-RU" sz="2000" dirty="0"/>
          </a:p>
          <a:p>
            <a:pPr algn="ctr"/>
            <a:r>
              <a:rPr lang="ru-RU" sz="2000" b="1" dirty="0"/>
              <a:t>Цель:</a:t>
            </a:r>
            <a:r>
              <a:rPr lang="ru-RU" sz="2000" dirty="0"/>
              <a:t> развивать ловкость, скорость, быстроту реакции, точность движений, </a:t>
            </a:r>
            <a:endParaRPr lang="ru-RU" sz="2000" dirty="0" smtClean="0"/>
          </a:p>
          <a:p>
            <a:pPr algn="ctr"/>
            <a:r>
              <a:rPr lang="ru-RU" sz="2000" dirty="0" smtClean="0"/>
              <a:t>согласованность </a:t>
            </a:r>
            <a:r>
              <a:rPr lang="ru-RU" sz="2000" dirty="0"/>
              <a:t>и сотрудничество в команде.</a:t>
            </a:r>
          </a:p>
          <a:p>
            <a:pPr algn="ctr"/>
            <a:r>
              <a:rPr lang="ru-RU" sz="2000" b="1" dirty="0"/>
              <a:t>Материал:</a:t>
            </a:r>
            <a:r>
              <a:rPr lang="ru-RU" sz="2000" dirty="0"/>
              <a:t> рули, мешочки с песком для каждой команды и две стойки.</a:t>
            </a:r>
          </a:p>
          <a:p>
            <a:pPr algn="ctr"/>
            <a:r>
              <a:rPr lang="ru-RU" sz="2000" b="1" dirty="0"/>
              <a:t>Ход игры:</a:t>
            </a:r>
            <a:endParaRPr lang="ru-RU" sz="2000" dirty="0"/>
          </a:p>
          <a:p>
            <a:pPr algn="ctr"/>
            <a:r>
              <a:rPr lang="ru-RU" sz="2000" dirty="0"/>
              <a:t> Первые участники команд держат в руках руль, на головы им помещается </a:t>
            </a:r>
            <a:endParaRPr lang="ru-RU" sz="2000" dirty="0" smtClean="0"/>
          </a:p>
          <a:p>
            <a:pPr algn="ctr"/>
            <a:r>
              <a:rPr lang="ru-RU" sz="2000" dirty="0" smtClean="0"/>
              <a:t>мешочек </a:t>
            </a:r>
            <a:r>
              <a:rPr lang="ru-RU" sz="2000" dirty="0"/>
              <a:t>с песком – груз. После старта участники обегают вокруг своей стойки </a:t>
            </a:r>
            <a:endParaRPr lang="ru-RU" sz="2000" dirty="0" smtClean="0"/>
          </a:p>
          <a:p>
            <a:pPr algn="ctr"/>
            <a:r>
              <a:rPr lang="ru-RU" sz="2000" dirty="0" smtClean="0"/>
              <a:t>и </a:t>
            </a:r>
            <a:r>
              <a:rPr lang="ru-RU" sz="2000" dirty="0"/>
              <a:t>передают руль и груз следующему участнику. Побеждает команда, первой </a:t>
            </a:r>
            <a:endParaRPr lang="ru-RU" sz="2000" dirty="0" smtClean="0"/>
          </a:p>
          <a:p>
            <a:pPr algn="ctr"/>
            <a:r>
              <a:rPr lang="ru-RU" sz="2000" dirty="0" smtClean="0"/>
              <a:t>выполнившая </a:t>
            </a:r>
            <a:r>
              <a:rPr lang="ru-RU" sz="2000" dirty="0"/>
              <a:t>задание и не уронившая груз.</a:t>
            </a:r>
          </a:p>
        </p:txBody>
      </p:sp>
    </p:spTree>
    <p:extLst>
      <p:ext uri="{BB962C8B-B14F-4D97-AF65-F5344CB8AC3E}">
        <p14:creationId xmlns:p14="http://schemas.microsoft.com/office/powerpoint/2010/main" val="2297670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0585" y="1797784"/>
            <a:ext cx="928510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i="1" dirty="0"/>
              <a:t>«Трамваи»</a:t>
            </a:r>
            <a:r>
              <a:rPr lang="ru-RU" sz="2000" b="1" dirty="0"/>
              <a:t> </a:t>
            </a:r>
            <a:endParaRPr lang="ru-RU" sz="2000" dirty="0"/>
          </a:p>
          <a:p>
            <a:pPr algn="ctr"/>
            <a:r>
              <a:rPr lang="ru-RU" sz="2000" b="1" dirty="0"/>
              <a:t>Цель:</a:t>
            </a:r>
            <a:r>
              <a:rPr lang="ru-RU" sz="2000" dirty="0"/>
              <a:t> развивать ловкость, скорость, быстроту реакции, точность движений, </a:t>
            </a:r>
            <a:endParaRPr lang="ru-RU" sz="2000" dirty="0" smtClean="0"/>
          </a:p>
          <a:p>
            <a:pPr algn="ctr"/>
            <a:r>
              <a:rPr lang="ru-RU" sz="2000" dirty="0" smtClean="0"/>
              <a:t>согласованность </a:t>
            </a:r>
            <a:r>
              <a:rPr lang="ru-RU" sz="2000" dirty="0"/>
              <a:t>и сотрудничество в команде.</a:t>
            </a:r>
          </a:p>
          <a:p>
            <a:pPr algn="ctr"/>
            <a:r>
              <a:rPr lang="ru-RU" sz="2000" b="1" dirty="0"/>
              <a:t>Материал:</a:t>
            </a:r>
            <a:r>
              <a:rPr lang="ru-RU" sz="2000" dirty="0"/>
              <a:t> потребуется по одному обручу для каждой команды и по одной стойке.</a:t>
            </a:r>
          </a:p>
          <a:p>
            <a:pPr algn="ctr"/>
            <a:r>
              <a:rPr lang="ru-RU" sz="2000" b="1" dirty="0"/>
              <a:t>Ход игры:</a:t>
            </a:r>
            <a:endParaRPr lang="ru-RU" sz="2000" dirty="0"/>
          </a:p>
          <a:p>
            <a:pPr algn="ctr"/>
            <a:r>
              <a:rPr lang="ru-RU" sz="2000" dirty="0"/>
              <a:t>Участники в каждой команде делятся на пары: первый – водитель, </a:t>
            </a:r>
            <a:endParaRPr lang="ru-RU" sz="2000" dirty="0" smtClean="0"/>
          </a:p>
          <a:p>
            <a:pPr algn="ctr"/>
            <a:r>
              <a:rPr lang="ru-RU" sz="2000" dirty="0" smtClean="0"/>
              <a:t>второй </a:t>
            </a:r>
            <a:r>
              <a:rPr lang="ru-RU" sz="2000" dirty="0"/>
              <a:t>– пассажир. Пассажир находится в обруче. Задача участников как можно </a:t>
            </a:r>
            <a:endParaRPr lang="ru-RU" sz="2000" dirty="0" smtClean="0"/>
          </a:p>
          <a:p>
            <a:pPr algn="ctr"/>
            <a:r>
              <a:rPr lang="ru-RU" sz="2000" dirty="0" smtClean="0"/>
              <a:t>скорее </a:t>
            </a:r>
            <a:r>
              <a:rPr lang="ru-RU" sz="2000" dirty="0"/>
              <a:t>обежать вокруг стойки и передать обруч следующей паре участников. </a:t>
            </a:r>
            <a:endParaRPr lang="ru-RU" sz="2000" dirty="0" smtClean="0"/>
          </a:p>
          <a:p>
            <a:pPr algn="ctr"/>
            <a:r>
              <a:rPr lang="ru-RU" sz="2000" dirty="0" smtClean="0"/>
              <a:t>Побеждает </a:t>
            </a:r>
            <a:r>
              <a:rPr lang="ru-RU" sz="2000" dirty="0"/>
              <a:t>команда, первой выполнившая задание.</a:t>
            </a:r>
          </a:p>
        </p:txBody>
      </p:sp>
    </p:spTree>
    <p:extLst>
      <p:ext uri="{BB962C8B-B14F-4D97-AF65-F5344CB8AC3E}">
        <p14:creationId xmlns:p14="http://schemas.microsoft.com/office/powerpoint/2010/main" val="1378831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85109" y="1802674"/>
            <a:ext cx="888339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i="1" dirty="0"/>
              <a:t>«Добеги до знака»</a:t>
            </a:r>
            <a:endParaRPr lang="ru-RU" sz="2000" dirty="0"/>
          </a:p>
          <a:p>
            <a:pPr algn="ctr"/>
            <a:r>
              <a:rPr lang="ru-RU" sz="2000" b="1" dirty="0"/>
              <a:t>Цель:</a:t>
            </a:r>
            <a:r>
              <a:rPr lang="ru-RU" sz="2000" dirty="0"/>
              <a:t> упражнять детей в запоминании дорожных знаков, развивать память, </a:t>
            </a:r>
            <a:endParaRPr lang="ru-RU" sz="2000" dirty="0" smtClean="0"/>
          </a:p>
          <a:p>
            <a:pPr algn="ctr"/>
            <a:r>
              <a:rPr lang="ru-RU" sz="2000" dirty="0" smtClean="0"/>
              <a:t>сообразительность</a:t>
            </a:r>
            <a:r>
              <a:rPr lang="ru-RU" sz="2000" dirty="0"/>
              <a:t>, быстроту реакции, скорость, ориентировку в пространстве.</a:t>
            </a:r>
          </a:p>
          <a:p>
            <a:pPr algn="ctr"/>
            <a:r>
              <a:rPr lang="ru-RU" sz="2000" b="1" dirty="0"/>
              <a:t>Материал:</a:t>
            </a:r>
            <a:r>
              <a:rPr lang="ru-RU" sz="2000" dirty="0"/>
              <a:t> дорожные знаки.</a:t>
            </a:r>
          </a:p>
          <a:p>
            <a:pPr algn="ctr"/>
            <a:r>
              <a:rPr lang="ru-RU" sz="2000" b="1" dirty="0"/>
              <a:t>Ход игры:</a:t>
            </a:r>
            <a:endParaRPr lang="ru-RU" sz="2000" dirty="0"/>
          </a:p>
          <a:p>
            <a:pPr algn="ctr"/>
            <a:r>
              <a:rPr lang="ru-RU" sz="2000" dirty="0"/>
              <a:t>По сигналу воспитателя ребенок бежит к дорожному знаку, который называет </a:t>
            </a:r>
            <a:endParaRPr lang="ru-RU" sz="2000" dirty="0" smtClean="0"/>
          </a:p>
          <a:p>
            <a:pPr algn="ctr"/>
            <a:r>
              <a:rPr lang="ru-RU" sz="2000" dirty="0" smtClean="0"/>
              <a:t>воспитатель</a:t>
            </a:r>
            <a:r>
              <a:rPr lang="ru-RU" sz="2000" dirty="0"/>
              <a:t>. Если ребенок ошибается в выборе знака, то он возвращается </a:t>
            </a:r>
            <a:endParaRPr lang="ru-RU" sz="2000" dirty="0" smtClean="0"/>
          </a:p>
          <a:p>
            <a:pPr algn="ctr"/>
            <a:r>
              <a:rPr lang="ru-RU" sz="2000" dirty="0" smtClean="0"/>
              <a:t>в </a:t>
            </a:r>
            <a:r>
              <a:rPr lang="ru-RU" sz="2000" dirty="0"/>
              <a:t>конец колонны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73592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1047</Words>
  <Application>Microsoft Office PowerPoint</Application>
  <PresentationFormat>Широкоэкранный</PresentationFormat>
  <Paragraphs>244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7" baseType="lpstr">
      <vt:lpstr>Arial</vt:lpstr>
      <vt:lpstr>Calibri</vt:lpstr>
      <vt:lpstr>Calibri Light</vt:lpstr>
      <vt:lpstr>Open Sans</vt:lpstr>
      <vt:lpstr>Times New Roman</vt:lpstr>
      <vt:lpstr>Times New Roman, serif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11</cp:revision>
  <dcterms:created xsi:type="dcterms:W3CDTF">2019-07-02T19:53:06Z</dcterms:created>
  <dcterms:modified xsi:type="dcterms:W3CDTF">2019-07-03T20:02:10Z</dcterms:modified>
</cp:coreProperties>
</file>