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3" r:id="rId4"/>
    <p:sldId id="265" r:id="rId5"/>
    <p:sldId id="272" r:id="rId6"/>
    <p:sldId id="275" r:id="rId7"/>
    <p:sldId id="276" r:id="rId8"/>
    <p:sldId id="277" r:id="rId9"/>
    <p:sldId id="278" r:id="rId10"/>
    <p:sldId id="279" r:id="rId11"/>
    <p:sldId id="28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A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768D-B9F9-4299-BDDD-0011EF382B65}" type="datetimeFigureOut">
              <a:rPr lang="ru-RU" smtClean="0"/>
              <a:t>15.07.2015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64F64A-F634-4D75-9740-029CA29D2BC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768D-B9F9-4299-BDDD-0011EF382B65}" type="datetimeFigureOut">
              <a:rPr lang="ru-RU" smtClean="0"/>
              <a:t>15.07.2015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F64A-F634-4D75-9740-029CA29D2B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768D-B9F9-4299-BDDD-0011EF382B65}" type="datetimeFigureOut">
              <a:rPr lang="ru-RU" smtClean="0"/>
              <a:t>15.07.2015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F64A-F634-4D75-9740-029CA29D2B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47768D-B9F9-4299-BDDD-0011EF382B65}" type="datetimeFigureOut">
              <a:rPr lang="ru-RU" smtClean="0"/>
              <a:t>15.07.2015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164F64A-F634-4D75-9740-029CA29D2BC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768D-B9F9-4299-BDDD-0011EF382B65}" type="datetimeFigureOut">
              <a:rPr lang="ru-RU" smtClean="0"/>
              <a:t>15.07.2015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F64A-F634-4D75-9740-029CA29D2BC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768D-B9F9-4299-BDDD-0011EF382B65}" type="datetimeFigureOut">
              <a:rPr lang="ru-RU" smtClean="0"/>
              <a:t>15.07.2015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F64A-F634-4D75-9740-029CA29D2BC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F64A-F634-4D75-9740-029CA29D2BC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768D-B9F9-4299-BDDD-0011EF382B65}" type="datetimeFigureOut">
              <a:rPr lang="ru-RU" smtClean="0"/>
              <a:t>15.07.2015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768D-B9F9-4299-BDDD-0011EF382B65}" type="datetimeFigureOut">
              <a:rPr lang="ru-RU" smtClean="0"/>
              <a:t>15.07.2015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F64A-F634-4D75-9740-029CA29D2BC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768D-B9F9-4299-BDDD-0011EF382B65}" type="datetimeFigureOut">
              <a:rPr lang="ru-RU" smtClean="0"/>
              <a:t>15.07.2015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F64A-F634-4D75-9740-029CA29D2B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47768D-B9F9-4299-BDDD-0011EF382B65}" type="datetimeFigureOut">
              <a:rPr lang="ru-RU" smtClean="0"/>
              <a:t>15.07.2015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64F64A-F634-4D75-9740-029CA29D2BC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768D-B9F9-4299-BDDD-0011EF382B65}" type="datetimeFigureOut">
              <a:rPr lang="ru-RU" smtClean="0"/>
              <a:t>15.07.2015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64F64A-F634-4D75-9740-029CA29D2BC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447768D-B9F9-4299-BDDD-0011EF382B65}" type="datetimeFigureOut">
              <a:rPr lang="ru-RU" smtClean="0"/>
              <a:t>15.07.2015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164F64A-F634-4D75-9740-029CA29D2BC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875848">
            <a:off x="457200" y="3699804"/>
            <a:ext cx="83058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E784~1\AppData\Local\Temp\Rar$DIa0.227\книга памя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5057741" cy="6134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36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533207" y="2662650"/>
          <a:ext cx="6077585" cy="192786"/>
        </p:xfrm>
        <a:graphic>
          <a:graphicData uri="http://schemas.openxmlformats.org/drawingml/2006/table">
            <a:tbl>
              <a:tblPr firstRow="1" firstCol="1" bandRow="1"/>
              <a:tblGrid>
                <a:gridCol w="3038475"/>
                <a:gridCol w="303911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4" y="260648"/>
            <a:ext cx="2857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7" name="Рисунок 1" descr="Кабанов Зиновий Михайлови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491">
            <a:off x="6306876" y="615986"/>
            <a:ext cx="2016125" cy="3003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1916832"/>
            <a:ext cx="4824536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400" b="1" dirty="0">
                <a:solidFill>
                  <a:prstClr val="black"/>
                </a:solidFill>
                <a:latin typeface="Monotype Corsiva" panose="03010101010201010101" pitchFamily="66" charset="0"/>
                <a:ea typeface="SimSun"/>
                <a:cs typeface="Times New Roman"/>
              </a:rPr>
              <a:t>Кабанов </a:t>
            </a:r>
            <a:endParaRPr lang="ru-RU" sz="2400" b="1" dirty="0" smtClean="0">
              <a:solidFill>
                <a:prstClr val="black"/>
              </a:solidFill>
              <a:latin typeface="Monotype Corsiva" panose="03010101010201010101" pitchFamily="66" charset="0"/>
              <a:ea typeface="SimSun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sz="2400" b="1" dirty="0" smtClean="0">
                <a:solidFill>
                  <a:prstClr val="black"/>
                </a:solidFill>
                <a:latin typeface="Monotype Corsiva" panose="03010101010201010101" pitchFamily="66" charset="0"/>
                <a:ea typeface="SimSun"/>
                <a:cs typeface="Times New Roman"/>
              </a:rPr>
              <a:t>Зиновий </a:t>
            </a:r>
            <a:r>
              <a:rPr lang="ru-RU" sz="2400" b="1" dirty="0">
                <a:solidFill>
                  <a:prstClr val="black"/>
                </a:solidFill>
                <a:latin typeface="Monotype Corsiva" panose="03010101010201010101" pitchFamily="66" charset="0"/>
                <a:ea typeface="SimSun"/>
                <a:cs typeface="Times New Roman"/>
              </a:rPr>
              <a:t>Михайлович</a:t>
            </a:r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  <a:ea typeface="SimSun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sz="2400" b="1" dirty="0">
                <a:solidFill>
                  <a:prstClr val="black"/>
                </a:solidFill>
                <a:latin typeface="Monotype Corsiva" panose="03010101010201010101" pitchFamily="66" charset="0"/>
                <a:ea typeface="SimSun"/>
                <a:cs typeface="Times New Roman"/>
              </a:rPr>
              <a:t>(родился в селе </a:t>
            </a:r>
            <a:r>
              <a:rPr lang="ru-RU" sz="2400" b="1" dirty="0" err="1">
                <a:solidFill>
                  <a:prstClr val="black"/>
                </a:solidFill>
                <a:latin typeface="Monotype Corsiva" panose="03010101010201010101" pitchFamily="66" charset="0"/>
                <a:ea typeface="SimSun"/>
                <a:cs typeface="Times New Roman"/>
              </a:rPr>
              <a:t>Ведомша</a:t>
            </a:r>
            <a:r>
              <a:rPr lang="ru-RU" sz="2400" b="1" dirty="0">
                <a:solidFill>
                  <a:prstClr val="black"/>
                </a:solidFill>
                <a:latin typeface="Monotype Corsiva" panose="03010101010201010101" pitchFamily="66" charset="0"/>
                <a:ea typeface="SimSun"/>
                <a:cs typeface="Times New Roman"/>
              </a:rPr>
              <a:t>,  Ярославской области  13.11.1920году </a:t>
            </a:r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  <a:ea typeface="SimSu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005064"/>
            <a:ext cx="77901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effectLst/>
                <a:latin typeface="Times New Roman"/>
                <a:ea typeface="SimSun"/>
                <a:cs typeface="Times New Roman"/>
              </a:rPr>
              <a:t>В январе, 1941года призвали в армию, служил политработником, на Дальнем Востоке (озеро Хасан, на границе с Японией). Участвовал в русско- японской войне, в битве за Халхин-Гол.</a:t>
            </a:r>
            <a:endParaRPr lang="ru-RU" dirty="0">
              <a:ea typeface="SimSun"/>
              <a:cs typeface="Times New Roman"/>
            </a:endParaRPr>
          </a:p>
          <a:p>
            <a:r>
              <a:rPr lang="ru-RU" b="1" dirty="0" smtClean="0">
                <a:solidFill>
                  <a:srgbClr val="7030A0"/>
                </a:solidFill>
                <a:effectLst/>
                <a:latin typeface="Times New Roman"/>
                <a:ea typeface="SimSun"/>
              </a:rPr>
              <a:t> Опасность войны СССР с Японией существовала со второй половины 1930-х годов, в 1938 году произошли столкновения на озере Хасан, а в 1939 сражение на Халхин-Голе на границе Монголии и </a:t>
            </a:r>
            <a:r>
              <a:rPr lang="ru-RU" b="1" dirty="0" err="1" smtClean="0">
                <a:solidFill>
                  <a:srgbClr val="7030A0"/>
                </a:solidFill>
                <a:effectLst/>
                <a:latin typeface="Times New Roman"/>
                <a:ea typeface="SimSun"/>
              </a:rPr>
              <a:t>Маньчжоу-Го</a:t>
            </a:r>
            <a:r>
              <a:rPr lang="ru-RU" b="1" dirty="0" smtClean="0">
                <a:solidFill>
                  <a:srgbClr val="7030A0"/>
                </a:solidFill>
                <a:effectLst/>
                <a:latin typeface="Times New Roman"/>
                <a:ea typeface="SimSun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75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006340"/>
              </p:ext>
            </p:extLst>
          </p:nvPr>
        </p:nvGraphicFramePr>
        <p:xfrm>
          <a:off x="1533207" y="2255520"/>
          <a:ext cx="6077585" cy="137160"/>
        </p:xfrm>
        <a:graphic>
          <a:graphicData uri="http://schemas.openxmlformats.org/drawingml/2006/table">
            <a:tbl>
              <a:tblPr firstRow="1" firstCol="1" bandRow="1"/>
              <a:tblGrid>
                <a:gridCol w="3038475"/>
                <a:gridCol w="303911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2857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1" name="Рисунок 2" descr="Егоров Михаил Васильеви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777">
            <a:off x="6101200" y="655726"/>
            <a:ext cx="2343150" cy="3389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1594148"/>
            <a:ext cx="4680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Monotype Corsiva" panose="03010101010201010101" pitchFamily="66" charset="0"/>
                <a:ea typeface="SimSun"/>
                <a:cs typeface="Times New Roman"/>
              </a:rPr>
              <a:t>Егоров </a:t>
            </a:r>
            <a:endParaRPr lang="ru-RU" sz="2400" b="1" dirty="0" smtClean="0">
              <a:solidFill>
                <a:prstClr val="black"/>
              </a:solidFill>
              <a:latin typeface="Monotype Corsiva" panose="03010101010201010101" pitchFamily="66" charset="0"/>
              <a:ea typeface="SimSun"/>
              <a:cs typeface="Times New Roman"/>
            </a:endParaRPr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Monotype Corsiva" panose="03010101010201010101" pitchFamily="66" charset="0"/>
                <a:ea typeface="SimSun"/>
                <a:cs typeface="Times New Roman"/>
              </a:rPr>
              <a:t>Виктор </a:t>
            </a:r>
            <a:r>
              <a:rPr lang="ru-RU" sz="2400" b="1" dirty="0">
                <a:solidFill>
                  <a:prstClr val="black"/>
                </a:solidFill>
                <a:latin typeface="Monotype Corsiva" panose="03010101010201010101" pitchFamily="66" charset="0"/>
                <a:ea typeface="SimSun"/>
                <a:cs typeface="Times New Roman"/>
              </a:rPr>
              <a:t>Васильевич</a:t>
            </a:r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  <a:ea typeface="SimSun"/>
            </a:endParaRPr>
          </a:p>
          <a:p>
            <a:pPr lvl="0" algn="ctr"/>
            <a:r>
              <a:rPr lang="ru-RU" sz="2400" b="1" dirty="0">
                <a:solidFill>
                  <a:prstClr val="black"/>
                </a:solidFill>
                <a:latin typeface="Monotype Corsiva" panose="03010101010201010101" pitchFamily="66" charset="0"/>
                <a:ea typeface="SimSun"/>
              </a:rPr>
              <a:t>(родился 15 января 1920 года. в деревне </a:t>
            </a:r>
            <a:r>
              <a:rPr lang="ru-RU" sz="2400" b="1" dirty="0" err="1">
                <a:solidFill>
                  <a:prstClr val="black"/>
                </a:solidFill>
                <a:latin typeface="Monotype Corsiva" panose="03010101010201010101" pitchFamily="66" charset="0"/>
                <a:ea typeface="SimSun"/>
              </a:rPr>
              <a:t>Скоморохово</a:t>
            </a:r>
            <a:r>
              <a:rPr lang="ru-RU" sz="2400" b="1" dirty="0">
                <a:solidFill>
                  <a:prstClr val="black"/>
                </a:solidFill>
                <a:latin typeface="Monotype Corsiva" panose="03010101010201010101" pitchFamily="66" charset="0"/>
                <a:ea typeface="SimSun"/>
              </a:rPr>
              <a:t> Пировского района Калининской области)</a:t>
            </a:r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  <a:ea typeface="SimSun"/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  <a:latin typeface="Monotype Corsiva" panose="03010101010201010101" pitchFamily="66" charset="0"/>
                <a:ea typeface="SimSun"/>
              </a:rPr>
              <a:t> </a:t>
            </a:r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  <a:ea typeface="SimSu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152084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effectLst/>
                <a:latin typeface="Times New Roman"/>
                <a:ea typeface="SimSun"/>
              </a:rPr>
              <a:t>В начале войны служил пограничником на западной границе не реке Буг. Закончил военное политическое училище в г. Орджоникидзе. Затем служил политработником. Закончил войну в </a:t>
            </a:r>
            <a:r>
              <a:rPr lang="ru-RU" b="1" dirty="0" err="1" smtClean="0">
                <a:solidFill>
                  <a:srgbClr val="7030A0"/>
                </a:solidFill>
                <a:effectLst/>
                <a:latin typeface="Times New Roman"/>
                <a:ea typeface="SimSun"/>
              </a:rPr>
              <a:t>Кенингсберге</a:t>
            </a:r>
            <a:r>
              <a:rPr lang="ru-RU" b="1" dirty="0" smtClean="0">
                <a:solidFill>
                  <a:srgbClr val="7030A0"/>
                </a:solidFill>
                <a:effectLst/>
                <a:latin typeface="Times New Roman"/>
                <a:ea typeface="SimSun"/>
              </a:rPr>
              <a:t>. </a:t>
            </a:r>
            <a:endParaRPr lang="ru-RU" dirty="0">
              <a:effectLst/>
              <a:latin typeface="Arial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2431594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29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44" y="476672"/>
            <a:ext cx="2857899" cy="13336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:\работа\ПОБЕДА\70 лет ПОБЕДЫ\Шабанов\2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4" t="5051" r="12578" b="9257"/>
          <a:stretch/>
        </p:blipFill>
        <p:spPr bwMode="auto">
          <a:xfrm rot="620180">
            <a:off x="6340724" y="514424"/>
            <a:ext cx="2303606" cy="3068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91680" y="1844824"/>
            <a:ext cx="3456384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400" b="1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SimSun"/>
                <a:cs typeface="Times New Roman"/>
              </a:rPr>
              <a:t>Шабанов</a:t>
            </a:r>
          </a:p>
          <a:p>
            <a:pPr algn="ctr">
              <a:spcAft>
                <a:spcPts val="1000"/>
              </a:spcAft>
            </a:pPr>
            <a:r>
              <a:rPr lang="ru-RU" sz="2400" b="1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SimSun"/>
                <a:cs typeface="Times New Roman"/>
              </a:rPr>
              <a:t> Константин Дмитриевич</a:t>
            </a:r>
            <a:endParaRPr lang="ru-RU" sz="2400" dirty="0">
              <a:solidFill>
                <a:schemeClr val="bg1"/>
              </a:solidFill>
              <a:latin typeface="Monotype Corsiva" panose="03010101010201010101" pitchFamily="66" charset="0"/>
              <a:ea typeface="SimSun"/>
              <a:cs typeface="Times New Roman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SimSun"/>
              </a:rPr>
              <a:t>(1910-1971 гг.)</a:t>
            </a:r>
            <a:endParaRPr lang="ru-RU" sz="24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9468544" y="7101408"/>
            <a:ext cx="72008" cy="78621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effectLst/>
                <a:latin typeface="Times New Roman"/>
                <a:ea typeface="SimSun"/>
                <a:cs typeface="Times New Roman"/>
              </a:rPr>
              <a:t>1941 год – аспирант МВТУ им. Баумана. Вступил добровольцем в народное ополчение в составе Украинского фронта. Освобождал Венгрию. Закончил войну в 1945 году у озера Балатона западе Венгрии.</a:t>
            </a:r>
            <a:endParaRPr lang="ru-RU" sz="1400" dirty="0">
              <a:ea typeface="SimSu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3501008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effectLst/>
                <a:latin typeface="Times New Roman"/>
                <a:ea typeface="SimSun"/>
                <a:cs typeface="Times New Roman"/>
              </a:rPr>
              <a:t>1941 год – аспирант МВТУ им. Баумана. Вступил добровольцем в народное ополчение в составе Украинского фронта. Освобождал Венгрию. Закончил войну в 1945 году у озера Балатона западе Венгрии.</a:t>
            </a:r>
            <a:endParaRPr lang="ru-RU" sz="1400" dirty="0">
              <a:ea typeface="SimSu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9204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868144" y="7173415"/>
            <a:ext cx="2818656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22" y="188640"/>
            <a:ext cx="2857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Рисунок 3" descr="Шестаков Николай Афанасьевич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619">
            <a:off x="6201005" y="757516"/>
            <a:ext cx="2352720" cy="2877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1738164"/>
            <a:ext cx="410445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400" b="1" dirty="0">
                <a:solidFill>
                  <a:prstClr val="black"/>
                </a:solidFill>
                <a:latin typeface="Monotype Corsiva" panose="03010101010201010101" pitchFamily="66" charset="0"/>
                <a:ea typeface="SimSun"/>
                <a:cs typeface="Times New Roman"/>
              </a:rPr>
              <a:t>Шестаков </a:t>
            </a:r>
            <a:endParaRPr lang="ru-RU" sz="2400" b="1" dirty="0" smtClean="0">
              <a:solidFill>
                <a:prstClr val="black"/>
              </a:solidFill>
              <a:latin typeface="Monotype Corsiva" panose="03010101010201010101" pitchFamily="66" charset="0"/>
              <a:ea typeface="SimSun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sz="2400" b="1" dirty="0" smtClean="0">
                <a:solidFill>
                  <a:prstClr val="black"/>
                </a:solidFill>
                <a:latin typeface="Monotype Corsiva" panose="03010101010201010101" pitchFamily="66" charset="0"/>
                <a:ea typeface="SimSun"/>
                <a:cs typeface="Times New Roman"/>
              </a:rPr>
              <a:t>Николаевич </a:t>
            </a:r>
            <a:r>
              <a:rPr lang="ru-RU" sz="2400" b="1" dirty="0">
                <a:solidFill>
                  <a:prstClr val="black"/>
                </a:solidFill>
                <a:latin typeface="Monotype Corsiva" panose="03010101010201010101" pitchFamily="66" charset="0"/>
                <a:ea typeface="SimSun"/>
                <a:cs typeface="Times New Roman"/>
              </a:rPr>
              <a:t>Афанасьевич</a:t>
            </a:r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  <a:ea typeface="SimSun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sz="2400" b="1" dirty="0">
                <a:solidFill>
                  <a:prstClr val="black"/>
                </a:solidFill>
                <a:latin typeface="Monotype Corsiva" panose="03010101010201010101" pitchFamily="66" charset="0"/>
                <a:ea typeface="SimSun"/>
                <a:cs typeface="Times New Roman"/>
              </a:rPr>
              <a:t>(родился 1925 г)</a:t>
            </a:r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  <a:ea typeface="SimSu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717032"/>
            <a:ext cx="72008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>
              <a:lnSpc>
                <a:spcPct val="150000"/>
              </a:lnSpc>
            </a:pPr>
            <a:r>
              <a:rPr lang="ru-RU" b="1" dirty="0">
                <a:solidFill>
                  <a:srgbClr val="7030A0"/>
                </a:solidFill>
                <a:latin typeface="Times New Roman"/>
                <a:ea typeface="SimSun"/>
                <a:cs typeface="Times New Roman"/>
              </a:rPr>
              <a:t>Воевал на 2-м и 3-м Украинских фронтах. Освобождал Румынию, Австрию, Венгрию. Дважды был ранен. Награжден орденом Красной звезды за то, что в январе 1945 года вплавь с отделением разведчика переплыл реку Дунай в городе Будапешт и организовал на вражеском берегу огневую точку.</a:t>
            </a:r>
            <a:endParaRPr lang="ru-RU" dirty="0">
              <a:solidFill>
                <a:prstClr val="black"/>
              </a:solidFill>
              <a:ea typeface="SimSu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6916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533207" y="2601309"/>
          <a:ext cx="6077585" cy="374269"/>
        </p:xfrm>
        <a:graphic>
          <a:graphicData uri="http://schemas.openxmlformats.org/drawingml/2006/table">
            <a:tbl>
              <a:tblPr firstRow="1" firstCol="1" bandRow="1"/>
              <a:tblGrid>
                <a:gridCol w="2948940"/>
                <a:gridCol w="312864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878"/>
            <a:ext cx="2857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Рисунок 2" descr="Ягупов Александр Петрови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4679">
            <a:off x="6235846" y="694068"/>
            <a:ext cx="2324100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2035952"/>
            <a:ext cx="396449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400" b="1" dirty="0" smtClean="0">
                <a:solidFill>
                  <a:prstClr val="black"/>
                </a:solidFill>
                <a:latin typeface="Monotype Corsiva" panose="03010101010201010101" pitchFamily="66" charset="0"/>
                <a:ea typeface="SimSun"/>
                <a:cs typeface="Times New Roman"/>
              </a:rPr>
              <a:t>Ягупов</a:t>
            </a:r>
          </a:p>
          <a:p>
            <a:pPr lvl="0" algn="ctr">
              <a:lnSpc>
                <a:spcPct val="115000"/>
              </a:lnSpc>
            </a:pPr>
            <a:r>
              <a:rPr lang="ru-RU" sz="2400" b="1" dirty="0" smtClean="0">
                <a:solidFill>
                  <a:prstClr val="black"/>
                </a:solidFill>
                <a:latin typeface="Monotype Corsiva" panose="03010101010201010101" pitchFamily="66" charset="0"/>
                <a:ea typeface="SimSun"/>
                <a:cs typeface="Times New Roman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Monotype Corsiva" panose="03010101010201010101" pitchFamily="66" charset="0"/>
                <a:ea typeface="SimSun"/>
                <a:cs typeface="Times New Roman"/>
              </a:rPr>
              <a:t>Александр Петрович</a:t>
            </a:r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  <a:ea typeface="SimSun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sz="2400" b="1" dirty="0">
                <a:solidFill>
                  <a:prstClr val="black"/>
                </a:solidFill>
                <a:latin typeface="Monotype Corsiva" panose="03010101010201010101" pitchFamily="66" charset="0"/>
                <a:ea typeface="SimSun"/>
                <a:cs typeface="Times New Roman"/>
              </a:rPr>
              <a:t>(родился 7 октября 1908 года)</a:t>
            </a:r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  <a:ea typeface="SimSu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3501008"/>
            <a:ext cx="657425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  <a:spcAft>
                <a:spcPts val="0"/>
              </a:spcAft>
            </a:pPr>
            <a:endParaRPr lang="ru-RU" b="1" dirty="0" smtClean="0">
              <a:solidFill>
                <a:srgbClr val="7030A0"/>
              </a:solidFill>
              <a:effectLst/>
              <a:latin typeface="Times New Roman"/>
              <a:ea typeface="SimSun"/>
              <a:cs typeface="Times New Roman"/>
            </a:endParaRPr>
          </a:p>
          <a:p>
            <a:pPr indent="457200"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effectLst/>
                <a:latin typeface="Times New Roman"/>
                <a:ea typeface="SimSun"/>
                <a:cs typeface="Times New Roman"/>
              </a:rPr>
              <a:t>В июле 1941 г. призван в ряды Красной Армии.</a:t>
            </a:r>
            <a:endParaRPr lang="ru-RU" dirty="0">
              <a:ea typeface="SimSun"/>
              <a:cs typeface="Times New Roman"/>
            </a:endParaRPr>
          </a:p>
          <a:p>
            <a:pPr indent="457200"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effectLst/>
                <a:latin typeface="Times New Roman"/>
                <a:ea typeface="SimSun"/>
                <a:cs typeface="Times New Roman"/>
              </a:rPr>
              <a:t>Август 1941 г. – в составе отдельной роты автоматчиков дивизии.</a:t>
            </a:r>
            <a:endParaRPr lang="ru-RU" dirty="0">
              <a:ea typeface="SimSun"/>
              <a:cs typeface="Times New Roman"/>
            </a:endParaRPr>
          </a:p>
          <a:p>
            <a:pPr indent="457200"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effectLst/>
                <a:latin typeface="Times New Roman"/>
                <a:ea typeface="SimSun"/>
                <a:cs typeface="Times New Roman"/>
              </a:rPr>
              <a:t>Участвовал в боях под Смоленском, в Австрии, Венгрии.</a:t>
            </a:r>
            <a:endParaRPr lang="ru-RU" dirty="0">
              <a:ea typeface="SimSun"/>
              <a:cs typeface="Times New Roman"/>
            </a:endParaRPr>
          </a:p>
          <a:p>
            <a:pPr indent="457200"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effectLst/>
                <a:latin typeface="Times New Roman"/>
                <a:ea typeface="SimSun"/>
                <a:cs typeface="Times New Roman"/>
              </a:rPr>
              <a:t>В мае 1945 г. был отправлен на войну с Японией и участвовал в ней вплоть до самой победы.</a:t>
            </a:r>
            <a:endParaRPr lang="ru-RU" dirty="0">
              <a:ea typeface="SimSu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7016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533207" y="2049240"/>
          <a:ext cx="6077585" cy="192786"/>
        </p:xfrm>
        <a:graphic>
          <a:graphicData uri="http://schemas.openxmlformats.org/drawingml/2006/table">
            <a:tbl>
              <a:tblPr firstRow="1" firstCol="1" bandRow="1"/>
              <a:tblGrid>
                <a:gridCol w="3038475"/>
                <a:gridCol w="303911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09" name="Рисунок 1" descr="http://vladikavkaznow.ru/images/people/11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6564">
            <a:off x="6326144" y="577921"/>
            <a:ext cx="2128947" cy="3219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2857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59" y="1844824"/>
            <a:ext cx="5760641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400" b="1" dirty="0">
                <a:solidFill>
                  <a:prstClr val="black"/>
                </a:solidFill>
                <a:latin typeface="Monotype Corsiva" panose="03010101010201010101" pitchFamily="66" charset="0"/>
                <a:ea typeface="SimSun"/>
                <a:cs typeface="Times New Roman"/>
              </a:rPr>
              <a:t>Окунев</a:t>
            </a:r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  <a:ea typeface="SimSun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sz="2400" b="1" dirty="0">
                <a:solidFill>
                  <a:prstClr val="black"/>
                </a:solidFill>
                <a:latin typeface="Monotype Corsiva" panose="03010101010201010101" pitchFamily="66" charset="0"/>
                <a:ea typeface="SimSun"/>
                <a:cs typeface="Times New Roman"/>
              </a:rPr>
              <a:t>Григорий</a:t>
            </a:r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  <a:ea typeface="SimSun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sz="2400" b="1" dirty="0" err="1">
                <a:solidFill>
                  <a:prstClr val="black"/>
                </a:solidFill>
                <a:latin typeface="Monotype Corsiva" panose="03010101010201010101" pitchFamily="66" charset="0"/>
                <a:ea typeface="SimSun"/>
                <a:cs typeface="Times New Roman"/>
              </a:rPr>
              <a:t>Селиверстович</a:t>
            </a:r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  <a:ea typeface="SimSun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  <a:ea typeface="SimSun"/>
                <a:cs typeface="Times New Roman"/>
              </a:rPr>
              <a:t>ГЕРОЙ СОВЕТСКОГО СОЮЗА</a:t>
            </a:r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  <a:ea typeface="SimSun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sz="2400" dirty="0">
                <a:solidFill>
                  <a:srgbClr val="2F2F2F"/>
                </a:solidFill>
                <a:latin typeface="Monotype Corsiva" panose="03010101010201010101" pitchFamily="66" charset="0"/>
                <a:ea typeface="Times New Roman"/>
                <a:cs typeface="Helvetica"/>
              </a:rPr>
              <a:t>(</a:t>
            </a:r>
            <a:r>
              <a:rPr lang="ru-RU" sz="2400" b="1" dirty="0">
                <a:solidFill>
                  <a:prstClr val="black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Родился 25 марта 1923 года в городе Семипалатинске ныне в Восточно-Казахстанской области Республики Казахстан в семье рабочего</a:t>
            </a:r>
            <a:r>
              <a:rPr lang="ru-RU" sz="2400" dirty="0">
                <a:solidFill>
                  <a:srgbClr val="2F2F2F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.</a:t>
            </a:r>
            <a:r>
              <a:rPr lang="ru-RU" sz="2400" dirty="0">
                <a:solidFill>
                  <a:srgbClr val="2F2F2F"/>
                </a:solidFill>
                <a:latin typeface="Monotype Corsiva" panose="03010101010201010101" pitchFamily="66" charset="0"/>
                <a:ea typeface="Times New Roman"/>
                <a:cs typeface="Helvetica"/>
              </a:rPr>
              <a:t>)</a:t>
            </a:r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  <a:ea typeface="SimSu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3842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432242" y="2820384"/>
          <a:ext cx="6279515" cy="192786"/>
        </p:xfrm>
        <a:graphic>
          <a:graphicData uri="http://schemas.openxmlformats.org/drawingml/2006/table">
            <a:tbl>
              <a:tblPr firstRow="1" firstCol="1" bandRow="1"/>
              <a:tblGrid>
                <a:gridCol w="3388995"/>
                <a:gridCol w="289052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3003"/>
            <a:ext cx="2857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1" name="Рисунок 1" descr="Малышев Петр Михайлови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8936">
            <a:off x="6154021" y="561528"/>
            <a:ext cx="2314575" cy="3019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2132856"/>
            <a:ext cx="3816424" cy="92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400" b="1" dirty="0">
                <a:solidFill>
                  <a:prstClr val="black"/>
                </a:solidFill>
                <a:latin typeface="Monotype Corsiva" panose="03010101010201010101" pitchFamily="66" charset="0"/>
                <a:ea typeface="SimSun"/>
                <a:cs typeface="Times New Roman"/>
              </a:rPr>
              <a:t>Малышев </a:t>
            </a:r>
            <a:endParaRPr lang="ru-RU" sz="2400" b="1" dirty="0" smtClean="0">
              <a:solidFill>
                <a:prstClr val="black"/>
              </a:solidFill>
              <a:latin typeface="Monotype Corsiva" panose="03010101010201010101" pitchFamily="66" charset="0"/>
              <a:ea typeface="SimSun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sz="2400" b="1" dirty="0" smtClean="0">
                <a:solidFill>
                  <a:prstClr val="black"/>
                </a:solidFill>
                <a:latin typeface="Monotype Corsiva" panose="03010101010201010101" pitchFamily="66" charset="0"/>
                <a:ea typeface="SimSun"/>
                <a:cs typeface="Times New Roman"/>
              </a:rPr>
              <a:t>Петр </a:t>
            </a:r>
            <a:r>
              <a:rPr lang="ru-RU" sz="2400" b="1" dirty="0">
                <a:solidFill>
                  <a:prstClr val="black"/>
                </a:solidFill>
                <a:latin typeface="Monotype Corsiva" panose="03010101010201010101" pitchFamily="66" charset="0"/>
                <a:ea typeface="SimSun"/>
                <a:cs typeface="Times New Roman"/>
              </a:rPr>
              <a:t>Михайлович</a:t>
            </a:r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  <a:ea typeface="SimSu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501008"/>
            <a:ext cx="669674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effectLst/>
                <a:latin typeface="Times New Roman"/>
                <a:ea typeface="SimSun"/>
                <a:cs typeface="Times New Roman"/>
              </a:rPr>
              <a:t>Служил в морской пехоте, участвовал в Сталинградской битве. Будучи разведчиком 42 стрелковой бригады, 62 Армии Сталинградского фронта, был тяжело ранен в октябре 1942 г. За оборону Сталинграда был награжден медалью «За боевые заслуги».</a:t>
            </a:r>
            <a:endParaRPr lang="ru-RU" sz="1400" dirty="0">
              <a:ea typeface="SimSu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1919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533207" y="2765901"/>
          <a:ext cx="6077585" cy="137160"/>
        </p:xfrm>
        <a:graphic>
          <a:graphicData uri="http://schemas.openxmlformats.org/drawingml/2006/table">
            <a:tbl>
              <a:tblPr firstRow="1" firstCol="1" bandRow="1"/>
              <a:tblGrid>
                <a:gridCol w="3038475"/>
                <a:gridCol w="303911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857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5" name="Рисунок 1" descr="Лукин Артемий Владимирови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5953">
            <a:off x="6388788" y="450994"/>
            <a:ext cx="2224088" cy="325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31640" y="1844824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SimSun"/>
                <a:cs typeface="Times New Roman"/>
              </a:rPr>
              <a:t>Лукин 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SimSun"/>
                <a:cs typeface="Times New Roman"/>
              </a:rPr>
              <a:t>Артемий Владимирович</a:t>
            </a:r>
            <a:endParaRPr lang="ru-RU" sz="2400" dirty="0" smtClean="0">
              <a:solidFill>
                <a:schemeClr val="bg1"/>
              </a:solidFill>
              <a:effectLst/>
              <a:latin typeface="Monotype Corsiva" panose="03010101010201010101" pitchFamily="66" charset="0"/>
              <a:ea typeface="SimSun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SimSun"/>
              </a:rPr>
              <a:t>(родился 18 августа 1924 года)</a:t>
            </a:r>
            <a:endParaRPr lang="ru-RU" sz="2400" dirty="0">
              <a:solidFill>
                <a:schemeClr val="bg1"/>
              </a:solidFill>
              <a:effectLst/>
              <a:latin typeface="Monotype Corsiva" panose="03010101010201010101" pitchFamily="66" charset="0"/>
              <a:ea typeface="SimSu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573016"/>
            <a:ext cx="748883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effectLst/>
                <a:latin typeface="Times New Roman"/>
                <a:ea typeface="SimSun"/>
              </a:rPr>
              <a:t>Перед войной – учился в средней школе г. Дмитрова, заканчивая 9 класс 22 июня узнал о войне по радио. С 10 июня он был в стройотряде, их повезли на Смоленщину для возведения противотанковых рвов на левом берегу Днепра. В сентябре призвали в армию и отправлен в Московскую школу </a:t>
            </a:r>
            <a:r>
              <a:rPr lang="ru-RU" b="1" dirty="0" err="1" smtClean="0">
                <a:solidFill>
                  <a:srgbClr val="7030A0"/>
                </a:solidFill>
                <a:effectLst/>
                <a:latin typeface="Times New Roman"/>
                <a:ea typeface="SimSun"/>
              </a:rPr>
              <a:t>радиосвязистов</a:t>
            </a:r>
            <a:r>
              <a:rPr lang="ru-RU" b="1" dirty="0" smtClean="0">
                <a:solidFill>
                  <a:srgbClr val="7030A0"/>
                </a:solidFill>
                <a:effectLst/>
                <a:latin typeface="Times New Roman"/>
                <a:ea typeface="SimSun"/>
              </a:rPr>
              <a:t>. С февраля 43  был уже на фронте – он радист командарма генерала Ивана </a:t>
            </a:r>
            <a:r>
              <a:rPr lang="ru-RU" b="1" dirty="0" err="1" smtClean="0">
                <a:solidFill>
                  <a:srgbClr val="7030A0"/>
                </a:solidFill>
                <a:effectLst/>
                <a:latin typeface="Times New Roman"/>
                <a:ea typeface="SimSun"/>
              </a:rPr>
              <a:t>Черняковского</a:t>
            </a:r>
            <a:r>
              <a:rPr lang="ru-RU" b="1" dirty="0" smtClean="0">
                <a:solidFill>
                  <a:srgbClr val="7030A0"/>
                </a:solidFill>
                <a:effectLst/>
                <a:latin typeface="Times New Roman"/>
                <a:ea typeface="SimSun"/>
              </a:rPr>
              <a:t>. </a:t>
            </a:r>
            <a:endParaRPr lang="ru-RU" dirty="0" smtClean="0">
              <a:effectLst/>
              <a:latin typeface="Arial"/>
              <a:ea typeface="SimSun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SimSun"/>
              </a:rPr>
              <a:t> </a:t>
            </a:r>
            <a:endParaRPr lang="ru-RU" dirty="0">
              <a:effectLst/>
              <a:latin typeface="Arial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336762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533207" y="2651601"/>
          <a:ext cx="6077585" cy="137160"/>
        </p:xfrm>
        <a:graphic>
          <a:graphicData uri="http://schemas.openxmlformats.org/drawingml/2006/table">
            <a:tbl>
              <a:tblPr firstRow="1" firstCol="1" bandRow="1"/>
              <a:tblGrid>
                <a:gridCol w="3038475"/>
                <a:gridCol w="303911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7" y="188640"/>
            <a:ext cx="2857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9" name="Рисунок 1" descr="Лебедев Иван Федорови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"/>
          <a:stretch>
            <a:fillRect/>
          </a:stretch>
        </p:blipFill>
        <p:spPr bwMode="auto">
          <a:xfrm rot="320214">
            <a:off x="6094160" y="534258"/>
            <a:ext cx="2352675" cy="3290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2035686"/>
            <a:ext cx="45365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Monotype Corsiva" panose="03010101010201010101" pitchFamily="66" charset="0"/>
                <a:ea typeface="SimSun"/>
                <a:cs typeface="Times New Roman"/>
              </a:rPr>
              <a:t>Лебедев </a:t>
            </a:r>
            <a:endParaRPr lang="ru-RU" sz="2400" b="1" dirty="0" smtClean="0">
              <a:solidFill>
                <a:prstClr val="black"/>
              </a:solidFill>
              <a:latin typeface="Monotype Corsiva" panose="03010101010201010101" pitchFamily="66" charset="0"/>
              <a:ea typeface="SimSun"/>
              <a:cs typeface="Times New Roman"/>
            </a:endParaRPr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Monotype Corsiva" panose="03010101010201010101" pitchFamily="66" charset="0"/>
                <a:ea typeface="SimSun"/>
                <a:cs typeface="Times New Roman"/>
              </a:rPr>
              <a:t>Иван </a:t>
            </a:r>
            <a:r>
              <a:rPr lang="ru-RU" sz="2400" b="1" dirty="0">
                <a:solidFill>
                  <a:prstClr val="black"/>
                </a:solidFill>
                <a:latin typeface="Monotype Corsiva" panose="03010101010201010101" pitchFamily="66" charset="0"/>
                <a:ea typeface="SimSun"/>
                <a:cs typeface="Times New Roman"/>
              </a:rPr>
              <a:t>Фёдорович</a:t>
            </a:r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  <a:ea typeface="SimSun"/>
            </a:endParaRPr>
          </a:p>
          <a:p>
            <a:pPr lvl="0" algn="ctr"/>
            <a:r>
              <a:rPr lang="ru-RU" sz="2400" b="1" dirty="0">
                <a:solidFill>
                  <a:prstClr val="black"/>
                </a:solidFill>
                <a:latin typeface="Monotype Corsiva" panose="03010101010201010101" pitchFamily="66" charset="0"/>
                <a:ea typeface="SimSun"/>
              </a:rPr>
              <a:t>(родился 11 декабря 1922 года </a:t>
            </a:r>
            <a:endParaRPr lang="ru-RU" sz="2400" b="1" dirty="0" smtClean="0">
              <a:solidFill>
                <a:prstClr val="black"/>
              </a:solidFill>
              <a:latin typeface="Monotype Corsiva" panose="03010101010201010101" pitchFamily="66" charset="0"/>
              <a:ea typeface="SimSun"/>
            </a:endParaRPr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Monotype Corsiva" panose="03010101010201010101" pitchFamily="66" charset="0"/>
                <a:ea typeface="SimSun"/>
              </a:rPr>
              <a:t>в </a:t>
            </a:r>
            <a:r>
              <a:rPr lang="ru-RU" sz="2400" b="1" dirty="0" err="1">
                <a:solidFill>
                  <a:prstClr val="black"/>
                </a:solidFill>
                <a:latin typeface="Monotype Corsiva" panose="03010101010201010101" pitchFamily="66" charset="0"/>
                <a:ea typeface="SimSun"/>
              </a:rPr>
              <a:t>с.Красный</a:t>
            </a:r>
            <a:r>
              <a:rPr lang="ru-RU" sz="2400" b="1" dirty="0">
                <a:solidFill>
                  <a:prstClr val="black"/>
                </a:solidFill>
                <a:latin typeface="Monotype Corsiva" panose="03010101010201010101" pitchFamily="66" charset="0"/>
                <a:ea typeface="SimSun"/>
              </a:rPr>
              <a:t> холм Калининской области)</a:t>
            </a:r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  <a:ea typeface="SimSu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221088"/>
            <a:ext cx="7485229" cy="163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effectLst/>
                <a:latin typeface="Times New Roman"/>
                <a:ea typeface="SimSun"/>
              </a:rPr>
              <a:t>Участник Сталинградской битвы, сражался на Курской дуге, отстаивал Москву, брал Берлин. Всю войну он командовал «Катюшами» - боевыми установками реактивной артиллерии.</a:t>
            </a:r>
            <a:r>
              <a:rPr lang="ru-RU" b="1" dirty="0" smtClean="0">
                <a:effectLst/>
                <a:latin typeface="Times New Roman"/>
                <a:ea typeface="SimSun"/>
              </a:rPr>
              <a:t> </a:t>
            </a:r>
          </a:p>
          <a:p>
            <a:pPr indent="457200" algn="just">
              <a:spcAft>
                <a:spcPts val="0"/>
              </a:spcAft>
            </a:pPr>
            <a:endParaRPr lang="ru-RU" b="1" dirty="0">
              <a:latin typeface="Times New Roman"/>
              <a:ea typeface="SimSun"/>
            </a:endParaRPr>
          </a:p>
          <a:p>
            <a:pPr indent="457200" algn="just">
              <a:spcAft>
                <a:spcPts val="0"/>
              </a:spcAft>
            </a:pPr>
            <a:endParaRPr lang="ru-RU" b="1" dirty="0" smtClean="0">
              <a:effectLst/>
              <a:latin typeface="Times New Roman"/>
              <a:ea typeface="SimSun"/>
            </a:endParaRPr>
          </a:p>
          <a:p>
            <a:pPr indent="457200" algn="just">
              <a:spcAft>
                <a:spcPts val="0"/>
              </a:spcAft>
            </a:pPr>
            <a:endParaRPr lang="ru-RU" sz="1050" dirty="0">
              <a:effectLst/>
              <a:latin typeface="Arial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1820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533207" y="2855436"/>
          <a:ext cx="6077585" cy="192786"/>
        </p:xfrm>
        <a:graphic>
          <a:graphicData uri="http://schemas.openxmlformats.org/drawingml/2006/table">
            <a:tbl>
              <a:tblPr firstRow="1" firstCol="1" bandRow="1"/>
              <a:tblGrid>
                <a:gridCol w="3038475"/>
                <a:gridCol w="303911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2464"/>
            <a:ext cx="2857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3" name="Рисунок 1" descr="Круглова Валентина Михайлов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782">
            <a:off x="6380341" y="655992"/>
            <a:ext cx="2209800" cy="3024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1916832"/>
            <a:ext cx="460851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400" b="1" dirty="0">
                <a:solidFill>
                  <a:prstClr val="black"/>
                </a:solidFill>
                <a:latin typeface="Monotype Corsiva" panose="03010101010201010101" pitchFamily="66" charset="0"/>
                <a:ea typeface="SimSun"/>
                <a:cs typeface="Times New Roman"/>
              </a:rPr>
              <a:t>Круглова </a:t>
            </a:r>
            <a:endParaRPr lang="ru-RU" sz="2400" b="1" dirty="0" smtClean="0">
              <a:solidFill>
                <a:prstClr val="black"/>
              </a:solidFill>
              <a:latin typeface="Monotype Corsiva" panose="03010101010201010101" pitchFamily="66" charset="0"/>
              <a:ea typeface="SimSun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sz="2400" b="1" dirty="0" smtClean="0">
                <a:solidFill>
                  <a:prstClr val="black"/>
                </a:solidFill>
                <a:latin typeface="Monotype Corsiva" panose="03010101010201010101" pitchFamily="66" charset="0"/>
                <a:ea typeface="SimSun"/>
                <a:cs typeface="Times New Roman"/>
              </a:rPr>
              <a:t>Валентина </a:t>
            </a:r>
            <a:r>
              <a:rPr lang="ru-RU" sz="2400" b="1" dirty="0">
                <a:solidFill>
                  <a:prstClr val="black"/>
                </a:solidFill>
                <a:latin typeface="Monotype Corsiva" panose="03010101010201010101" pitchFamily="66" charset="0"/>
                <a:ea typeface="SimSun"/>
                <a:cs typeface="Times New Roman"/>
              </a:rPr>
              <a:t>Михайловна</a:t>
            </a:r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  <a:ea typeface="SimSun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sz="2400" b="1" dirty="0">
                <a:solidFill>
                  <a:prstClr val="black"/>
                </a:solidFill>
                <a:latin typeface="Monotype Corsiva" panose="03010101010201010101" pitchFamily="66" charset="0"/>
                <a:ea typeface="SimSun"/>
                <a:cs typeface="Times New Roman"/>
              </a:rPr>
              <a:t>(родилась 22 февраля 1922 года)</a:t>
            </a:r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  <a:ea typeface="SimSu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933056"/>
            <a:ext cx="712879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effectLst/>
                <a:latin typeface="Times New Roman"/>
                <a:ea typeface="SimSun"/>
                <a:cs typeface="Times New Roman"/>
              </a:rPr>
              <a:t>Блокадница Ленинграда. Работала на Кировском заводе, который выпускал танки для фронта; была комсоргом завода; дежурила в отряде ПВО и имела за это награды, а также помогала хирургам проводить операции как хирургическая медсестра и ухаживала за раненными. </a:t>
            </a:r>
            <a:endParaRPr lang="ru-RU" sz="1400" dirty="0">
              <a:ea typeface="SimSu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262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202</TotalTime>
  <Words>567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Екатерина</cp:lastModifiedBy>
  <cp:revision>11</cp:revision>
  <dcterms:created xsi:type="dcterms:W3CDTF">2015-07-15T07:41:20Z</dcterms:created>
  <dcterms:modified xsi:type="dcterms:W3CDTF">2015-07-15T11:03:50Z</dcterms:modified>
</cp:coreProperties>
</file>